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2"/>
  </p:notesMasterIdLst>
  <p:sldIdLst>
    <p:sldId id="256" r:id="rId2"/>
    <p:sldId id="257" r:id="rId3"/>
    <p:sldId id="272" r:id="rId4"/>
    <p:sldId id="265" r:id="rId5"/>
    <p:sldId id="274" r:id="rId6"/>
    <p:sldId id="261" r:id="rId7"/>
    <p:sldId id="290" r:id="rId8"/>
    <p:sldId id="289" r:id="rId9"/>
    <p:sldId id="264" r:id="rId10"/>
    <p:sldId id="282" r:id="rId11"/>
    <p:sldId id="278" r:id="rId12"/>
    <p:sldId id="279" r:id="rId13"/>
    <p:sldId id="284" r:id="rId14"/>
    <p:sldId id="288" r:id="rId15"/>
    <p:sldId id="270" r:id="rId16"/>
    <p:sldId id="263" r:id="rId17"/>
    <p:sldId id="280" r:id="rId18"/>
    <p:sldId id="267" r:id="rId19"/>
    <p:sldId id="281" r:id="rId20"/>
    <p:sldId id="28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12"/>
    <p:restoredTop sz="96327"/>
  </p:normalViewPr>
  <p:slideViewPr>
    <p:cSldViewPr snapToGrid="0">
      <p:cViewPr varScale="1">
        <p:scale>
          <a:sx n="104" d="100"/>
          <a:sy n="104" d="100"/>
        </p:scale>
        <p:origin x="232" y="6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g>
</file>

<file path=ppt/media/image14.jpeg>
</file>

<file path=ppt/media/image15.jpeg>
</file>

<file path=ppt/media/image16.jpeg>
</file>

<file path=ppt/media/image17.jpeg>
</file>

<file path=ppt/media/image19.png>
</file>

<file path=ppt/media/image2.jpg>
</file>

<file path=ppt/media/image20.png>
</file>

<file path=ppt/media/image21.png>
</file>

<file path=ppt/media/image3.jpg>
</file>

<file path=ppt/media/image4.jpg>
</file>

<file path=ppt/media/image5.jpg>
</file>

<file path=ppt/media/image6.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38C82B-75A8-0849-997F-5741DCC3400C}" type="datetimeFigureOut">
              <a:rPr lang="en-US" smtClean="0"/>
              <a:t>12/14/22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5E47C2-6954-5341-858B-43645BF1134B}" type="slidenum">
              <a:rPr lang="en-US" smtClean="0"/>
              <a:t>‹#›</a:t>
            </a:fld>
            <a:endParaRPr lang="en-US"/>
          </a:p>
        </p:txBody>
      </p:sp>
    </p:spTree>
    <p:extLst>
      <p:ext uri="{BB962C8B-B14F-4D97-AF65-F5344CB8AC3E}">
        <p14:creationId xmlns:p14="http://schemas.microsoft.com/office/powerpoint/2010/main" val="3395579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5E47C2-6954-5341-858B-43645BF1134B}" type="slidenum">
              <a:rPr lang="en-US" smtClean="0"/>
              <a:t>1</a:t>
            </a:fld>
            <a:endParaRPr lang="en-US"/>
          </a:p>
        </p:txBody>
      </p:sp>
    </p:spTree>
    <p:extLst>
      <p:ext uri="{BB962C8B-B14F-4D97-AF65-F5344CB8AC3E}">
        <p14:creationId xmlns:p14="http://schemas.microsoft.com/office/powerpoint/2010/main" val="30089618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5E47C2-6954-5341-858B-43645BF1134B}" type="slidenum">
              <a:rPr lang="en-US" smtClean="0"/>
              <a:t>12</a:t>
            </a:fld>
            <a:endParaRPr lang="en-US"/>
          </a:p>
        </p:txBody>
      </p:sp>
    </p:spTree>
    <p:extLst>
      <p:ext uri="{BB962C8B-B14F-4D97-AF65-F5344CB8AC3E}">
        <p14:creationId xmlns:p14="http://schemas.microsoft.com/office/powerpoint/2010/main" val="1297820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5E47C2-6954-5341-858B-43645BF1134B}" type="slidenum">
              <a:rPr lang="en-US" smtClean="0"/>
              <a:t>2</a:t>
            </a:fld>
            <a:endParaRPr lang="en-US"/>
          </a:p>
        </p:txBody>
      </p:sp>
    </p:spTree>
    <p:extLst>
      <p:ext uri="{BB962C8B-B14F-4D97-AF65-F5344CB8AC3E}">
        <p14:creationId xmlns:p14="http://schemas.microsoft.com/office/powerpoint/2010/main" val="85352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5E47C2-6954-5341-858B-43645BF1134B}" type="slidenum">
              <a:rPr lang="en-US" smtClean="0"/>
              <a:t>3</a:t>
            </a:fld>
            <a:endParaRPr lang="en-US"/>
          </a:p>
        </p:txBody>
      </p:sp>
    </p:spTree>
    <p:extLst>
      <p:ext uri="{BB962C8B-B14F-4D97-AF65-F5344CB8AC3E}">
        <p14:creationId xmlns:p14="http://schemas.microsoft.com/office/powerpoint/2010/main" val="3411056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5E47C2-6954-5341-858B-43645BF1134B}" type="slidenum">
              <a:rPr lang="en-US" smtClean="0"/>
              <a:t>4</a:t>
            </a:fld>
            <a:endParaRPr lang="en-US"/>
          </a:p>
        </p:txBody>
      </p:sp>
    </p:spTree>
    <p:extLst>
      <p:ext uri="{BB962C8B-B14F-4D97-AF65-F5344CB8AC3E}">
        <p14:creationId xmlns:p14="http://schemas.microsoft.com/office/powerpoint/2010/main" val="144479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5E47C2-6954-5341-858B-43645BF1134B}" type="slidenum">
              <a:rPr lang="en-US" smtClean="0"/>
              <a:t>5</a:t>
            </a:fld>
            <a:endParaRPr lang="en-US"/>
          </a:p>
        </p:txBody>
      </p:sp>
    </p:spTree>
    <p:extLst>
      <p:ext uri="{BB962C8B-B14F-4D97-AF65-F5344CB8AC3E}">
        <p14:creationId xmlns:p14="http://schemas.microsoft.com/office/powerpoint/2010/main" val="3853993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5E47C2-6954-5341-858B-43645BF1134B}" type="slidenum">
              <a:rPr lang="en-US" smtClean="0"/>
              <a:t>6</a:t>
            </a:fld>
            <a:endParaRPr lang="en-US"/>
          </a:p>
        </p:txBody>
      </p:sp>
    </p:spTree>
    <p:extLst>
      <p:ext uri="{BB962C8B-B14F-4D97-AF65-F5344CB8AC3E}">
        <p14:creationId xmlns:p14="http://schemas.microsoft.com/office/powerpoint/2010/main" val="3962940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5E47C2-6954-5341-858B-43645BF1134B}" type="slidenum">
              <a:rPr lang="en-US" smtClean="0"/>
              <a:t>9</a:t>
            </a:fld>
            <a:endParaRPr lang="en-US"/>
          </a:p>
        </p:txBody>
      </p:sp>
    </p:spTree>
    <p:extLst>
      <p:ext uri="{BB962C8B-B14F-4D97-AF65-F5344CB8AC3E}">
        <p14:creationId xmlns:p14="http://schemas.microsoft.com/office/powerpoint/2010/main" val="1501204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5E47C2-6954-5341-858B-43645BF1134B}" type="slidenum">
              <a:rPr lang="en-US" smtClean="0"/>
              <a:t>10</a:t>
            </a:fld>
            <a:endParaRPr lang="en-US"/>
          </a:p>
        </p:txBody>
      </p:sp>
    </p:spTree>
    <p:extLst>
      <p:ext uri="{BB962C8B-B14F-4D97-AF65-F5344CB8AC3E}">
        <p14:creationId xmlns:p14="http://schemas.microsoft.com/office/powerpoint/2010/main" val="31502416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5E47C2-6954-5341-858B-43645BF1134B}" type="slidenum">
              <a:rPr lang="en-US" smtClean="0"/>
              <a:t>11</a:t>
            </a:fld>
            <a:endParaRPr lang="en-US"/>
          </a:p>
        </p:txBody>
      </p:sp>
    </p:spTree>
    <p:extLst>
      <p:ext uri="{BB962C8B-B14F-4D97-AF65-F5344CB8AC3E}">
        <p14:creationId xmlns:p14="http://schemas.microsoft.com/office/powerpoint/2010/main" val="1487433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07E4E-23A7-B5B8-2966-65F3F2F715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D6D377-A69E-F4FF-7606-F5509BC812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5743AD-DED1-AB92-6AE2-7727CA96ED45}"/>
              </a:ext>
            </a:extLst>
          </p:cNvPr>
          <p:cNvSpPr>
            <a:spLocks noGrp="1"/>
          </p:cNvSpPr>
          <p:nvPr>
            <p:ph type="dt" sz="half" idx="10"/>
          </p:nvPr>
        </p:nvSpPr>
        <p:spPr/>
        <p:txBody>
          <a:bodyPr/>
          <a:lstStyle/>
          <a:p>
            <a:r>
              <a:rPr lang="en-US"/>
              <a:t>12/15/22</a:t>
            </a:r>
          </a:p>
        </p:txBody>
      </p:sp>
      <p:sp>
        <p:nvSpPr>
          <p:cNvPr id="5" name="Footer Placeholder 4">
            <a:extLst>
              <a:ext uri="{FF2B5EF4-FFF2-40B4-BE49-F238E27FC236}">
                <a16:creationId xmlns:a16="http://schemas.microsoft.com/office/drawing/2014/main" id="{FF2184F7-E52E-1E9B-7F5A-B98BB0CF9923}"/>
              </a:ext>
            </a:extLst>
          </p:cNvPr>
          <p:cNvSpPr>
            <a:spLocks noGrp="1"/>
          </p:cNvSpPr>
          <p:nvPr>
            <p:ph type="ftr" sz="quarter" idx="11"/>
          </p:nvPr>
        </p:nvSpPr>
        <p:spPr/>
        <p:txBody>
          <a:bodyPr/>
          <a:lstStyle/>
          <a:p>
            <a:r>
              <a:rPr lang="en-US"/>
              <a:t>Powell and Wasserman: CALICO 2022</a:t>
            </a:r>
          </a:p>
        </p:txBody>
      </p:sp>
      <p:sp>
        <p:nvSpPr>
          <p:cNvPr id="6" name="Slide Number Placeholder 5">
            <a:extLst>
              <a:ext uri="{FF2B5EF4-FFF2-40B4-BE49-F238E27FC236}">
                <a16:creationId xmlns:a16="http://schemas.microsoft.com/office/drawing/2014/main" id="{89B4D9A8-DE94-797D-B5DB-5D0467F2013F}"/>
              </a:ext>
            </a:extLst>
          </p:cNvPr>
          <p:cNvSpPr>
            <a:spLocks noGrp="1"/>
          </p:cNvSpPr>
          <p:nvPr>
            <p:ph type="sldNum" sz="quarter" idx="12"/>
          </p:nvPr>
        </p:nvSpPr>
        <p:spPr/>
        <p:txBody>
          <a:bodyPr/>
          <a:lstStyle/>
          <a:p>
            <a:fld id="{CC0CCBA0-FF53-5C43-86F0-C71D8DF0D1CB}" type="slidenum">
              <a:rPr lang="en-US" smtClean="0"/>
              <a:t>‹#›</a:t>
            </a:fld>
            <a:endParaRPr lang="en-US"/>
          </a:p>
        </p:txBody>
      </p:sp>
    </p:spTree>
    <p:extLst>
      <p:ext uri="{BB962C8B-B14F-4D97-AF65-F5344CB8AC3E}">
        <p14:creationId xmlns:p14="http://schemas.microsoft.com/office/powerpoint/2010/main" val="39584991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20357-941F-64DF-7876-51736F41B2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1FBF332-0656-ACE5-D322-A80234C2E2A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EC06C9-7E42-4C15-1150-F2D091F9162E}"/>
              </a:ext>
            </a:extLst>
          </p:cNvPr>
          <p:cNvSpPr>
            <a:spLocks noGrp="1"/>
          </p:cNvSpPr>
          <p:nvPr>
            <p:ph type="dt" sz="half" idx="10"/>
          </p:nvPr>
        </p:nvSpPr>
        <p:spPr/>
        <p:txBody>
          <a:bodyPr/>
          <a:lstStyle/>
          <a:p>
            <a:r>
              <a:rPr lang="en-US"/>
              <a:t>12/15/22</a:t>
            </a:r>
          </a:p>
        </p:txBody>
      </p:sp>
      <p:sp>
        <p:nvSpPr>
          <p:cNvPr id="5" name="Footer Placeholder 4">
            <a:extLst>
              <a:ext uri="{FF2B5EF4-FFF2-40B4-BE49-F238E27FC236}">
                <a16:creationId xmlns:a16="http://schemas.microsoft.com/office/drawing/2014/main" id="{DA91F69B-308C-45B9-2A73-3075FBD272B3}"/>
              </a:ext>
            </a:extLst>
          </p:cNvPr>
          <p:cNvSpPr>
            <a:spLocks noGrp="1"/>
          </p:cNvSpPr>
          <p:nvPr>
            <p:ph type="ftr" sz="quarter" idx="11"/>
          </p:nvPr>
        </p:nvSpPr>
        <p:spPr/>
        <p:txBody>
          <a:bodyPr/>
          <a:lstStyle/>
          <a:p>
            <a:r>
              <a:rPr lang="en-US"/>
              <a:t>Powell and Wasserman: CALICO 2022</a:t>
            </a:r>
          </a:p>
        </p:txBody>
      </p:sp>
      <p:sp>
        <p:nvSpPr>
          <p:cNvPr id="6" name="Slide Number Placeholder 5">
            <a:extLst>
              <a:ext uri="{FF2B5EF4-FFF2-40B4-BE49-F238E27FC236}">
                <a16:creationId xmlns:a16="http://schemas.microsoft.com/office/drawing/2014/main" id="{8F0E52A9-4B4D-D471-F0DA-F397A82D42D2}"/>
              </a:ext>
            </a:extLst>
          </p:cNvPr>
          <p:cNvSpPr>
            <a:spLocks noGrp="1"/>
          </p:cNvSpPr>
          <p:nvPr>
            <p:ph type="sldNum" sz="quarter" idx="12"/>
          </p:nvPr>
        </p:nvSpPr>
        <p:spPr/>
        <p:txBody>
          <a:bodyPr/>
          <a:lstStyle/>
          <a:p>
            <a:fld id="{CC0CCBA0-FF53-5C43-86F0-C71D8DF0D1CB}" type="slidenum">
              <a:rPr lang="en-US" smtClean="0"/>
              <a:t>‹#›</a:t>
            </a:fld>
            <a:endParaRPr lang="en-US"/>
          </a:p>
        </p:txBody>
      </p:sp>
    </p:spTree>
    <p:extLst>
      <p:ext uri="{BB962C8B-B14F-4D97-AF65-F5344CB8AC3E}">
        <p14:creationId xmlns:p14="http://schemas.microsoft.com/office/powerpoint/2010/main" val="102473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C07F85-6545-F220-A027-EFA99D08A4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4CECDE4-6223-F7B1-26B0-816B6F5E34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4DF5A1-D847-E021-1087-948124B5F9AC}"/>
              </a:ext>
            </a:extLst>
          </p:cNvPr>
          <p:cNvSpPr>
            <a:spLocks noGrp="1"/>
          </p:cNvSpPr>
          <p:nvPr>
            <p:ph type="dt" sz="half" idx="10"/>
          </p:nvPr>
        </p:nvSpPr>
        <p:spPr/>
        <p:txBody>
          <a:bodyPr/>
          <a:lstStyle/>
          <a:p>
            <a:r>
              <a:rPr lang="en-US"/>
              <a:t>12/15/22</a:t>
            </a:r>
          </a:p>
        </p:txBody>
      </p:sp>
      <p:sp>
        <p:nvSpPr>
          <p:cNvPr id="5" name="Footer Placeholder 4">
            <a:extLst>
              <a:ext uri="{FF2B5EF4-FFF2-40B4-BE49-F238E27FC236}">
                <a16:creationId xmlns:a16="http://schemas.microsoft.com/office/drawing/2014/main" id="{5FD2FAEA-120A-094D-E5FF-A7641F3A1F62}"/>
              </a:ext>
            </a:extLst>
          </p:cNvPr>
          <p:cNvSpPr>
            <a:spLocks noGrp="1"/>
          </p:cNvSpPr>
          <p:nvPr>
            <p:ph type="ftr" sz="quarter" idx="11"/>
          </p:nvPr>
        </p:nvSpPr>
        <p:spPr/>
        <p:txBody>
          <a:bodyPr/>
          <a:lstStyle/>
          <a:p>
            <a:r>
              <a:rPr lang="en-US"/>
              <a:t>Powell and Wasserman: CALICO 2022</a:t>
            </a:r>
          </a:p>
        </p:txBody>
      </p:sp>
      <p:sp>
        <p:nvSpPr>
          <p:cNvPr id="6" name="Slide Number Placeholder 5">
            <a:extLst>
              <a:ext uri="{FF2B5EF4-FFF2-40B4-BE49-F238E27FC236}">
                <a16:creationId xmlns:a16="http://schemas.microsoft.com/office/drawing/2014/main" id="{47C05CE3-1F02-B57F-AFE4-D1B1E2216635}"/>
              </a:ext>
            </a:extLst>
          </p:cNvPr>
          <p:cNvSpPr>
            <a:spLocks noGrp="1"/>
          </p:cNvSpPr>
          <p:nvPr>
            <p:ph type="sldNum" sz="quarter" idx="12"/>
          </p:nvPr>
        </p:nvSpPr>
        <p:spPr/>
        <p:txBody>
          <a:bodyPr/>
          <a:lstStyle/>
          <a:p>
            <a:fld id="{CC0CCBA0-FF53-5C43-86F0-C71D8DF0D1CB}" type="slidenum">
              <a:rPr lang="en-US" smtClean="0"/>
              <a:t>‹#›</a:t>
            </a:fld>
            <a:endParaRPr lang="en-US"/>
          </a:p>
        </p:txBody>
      </p:sp>
    </p:spTree>
    <p:extLst>
      <p:ext uri="{BB962C8B-B14F-4D97-AF65-F5344CB8AC3E}">
        <p14:creationId xmlns:p14="http://schemas.microsoft.com/office/powerpoint/2010/main" val="23870924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8108D-1543-EA54-D428-0D7BC0792F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F7E09D-C3BD-C3E9-9F47-B93FD761417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B4273-A8C1-53AE-61C8-E91FFCC8CC9E}"/>
              </a:ext>
            </a:extLst>
          </p:cNvPr>
          <p:cNvSpPr>
            <a:spLocks noGrp="1"/>
          </p:cNvSpPr>
          <p:nvPr>
            <p:ph type="dt" sz="half" idx="10"/>
          </p:nvPr>
        </p:nvSpPr>
        <p:spPr/>
        <p:txBody>
          <a:bodyPr/>
          <a:lstStyle/>
          <a:p>
            <a:r>
              <a:rPr lang="en-US"/>
              <a:t>12/15/22</a:t>
            </a:r>
          </a:p>
        </p:txBody>
      </p:sp>
      <p:sp>
        <p:nvSpPr>
          <p:cNvPr id="5" name="Footer Placeholder 4">
            <a:extLst>
              <a:ext uri="{FF2B5EF4-FFF2-40B4-BE49-F238E27FC236}">
                <a16:creationId xmlns:a16="http://schemas.microsoft.com/office/drawing/2014/main" id="{1C238A61-0836-CF78-5A33-3C5044755576}"/>
              </a:ext>
            </a:extLst>
          </p:cNvPr>
          <p:cNvSpPr>
            <a:spLocks noGrp="1"/>
          </p:cNvSpPr>
          <p:nvPr>
            <p:ph type="ftr" sz="quarter" idx="11"/>
          </p:nvPr>
        </p:nvSpPr>
        <p:spPr/>
        <p:txBody>
          <a:bodyPr/>
          <a:lstStyle/>
          <a:p>
            <a:r>
              <a:rPr lang="en-US"/>
              <a:t>Powell and Wasserman: CALICO 2022</a:t>
            </a:r>
          </a:p>
        </p:txBody>
      </p:sp>
      <p:sp>
        <p:nvSpPr>
          <p:cNvPr id="6" name="Slide Number Placeholder 5">
            <a:extLst>
              <a:ext uri="{FF2B5EF4-FFF2-40B4-BE49-F238E27FC236}">
                <a16:creationId xmlns:a16="http://schemas.microsoft.com/office/drawing/2014/main" id="{1230C2F8-9D56-830D-6DF1-58650EF8F891}"/>
              </a:ext>
            </a:extLst>
          </p:cNvPr>
          <p:cNvSpPr>
            <a:spLocks noGrp="1"/>
          </p:cNvSpPr>
          <p:nvPr>
            <p:ph type="sldNum" sz="quarter" idx="12"/>
          </p:nvPr>
        </p:nvSpPr>
        <p:spPr/>
        <p:txBody>
          <a:bodyPr/>
          <a:lstStyle/>
          <a:p>
            <a:fld id="{CC0CCBA0-FF53-5C43-86F0-C71D8DF0D1CB}" type="slidenum">
              <a:rPr lang="en-US" smtClean="0"/>
              <a:t>‹#›</a:t>
            </a:fld>
            <a:endParaRPr lang="en-US"/>
          </a:p>
        </p:txBody>
      </p:sp>
    </p:spTree>
    <p:extLst>
      <p:ext uri="{BB962C8B-B14F-4D97-AF65-F5344CB8AC3E}">
        <p14:creationId xmlns:p14="http://schemas.microsoft.com/office/powerpoint/2010/main" val="1338569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0A31A-A7FC-0B39-4514-FA94A9BD27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5A21006-A401-02F4-FEAC-68E88B0BD6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64B93E8-AC0C-B5C8-990E-3FA682FCF324}"/>
              </a:ext>
            </a:extLst>
          </p:cNvPr>
          <p:cNvSpPr>
            <a:spLocks noGrp="1"/>
          </p:cNvSpPr>
          <p:nvPr>
            <p:ph type="dt" sz="half" idx="10"/>
          </p:nvPr>
        </p:nvSpPr>
        <p:spPr/>
        <p:txBody>
          <a:bodyPr/>
          <a:lstStyle/>
          <a:p>
            <a:r>
              <a:rPr lang="en-US"/>
              <a:t>12/15/22</a:t>
            </a:r>
          </a:p>
        </p:txBody>
      </p:sp>
      <p:sp>
        <p:nvSpPr>
          <p:cNvPr id="5" name="Footer Placeholder 4">
            <a:extLst>
              <a:ext uri="{FF2B5EF4-FFF2-40B4-BE49-F238E27FC236}">
                <a16:creationId xmlns:a16="http://schemas.microsoft.com/office/drawing/2014/main" id="{9B01524E-A263-CA05-E9D7-4DB6E3AF8BCA}"/>
              </a:ext>
            </a:extLst>
          </p:cNvPr>
          <p:cNvSpPr>
            <a:spLocks noGrp="1"/>
          </p:cNvSpPr>
          <p:nvPr>
            <p:ph type="ftr" sz="quarter" idx="11"/>
          </p:nvPr>
        </p:nvSpPr>
        <p:spPr/>
        <p:txBody>
          <a:bodyPr/>
          <a:lstStyle/>
          <a:p>
            <a:r>
              <a:rPr lang="en-US"/>
              <a:t>Powell and Wasserman: CALICO 2022</a:t>
            </a:r>
          </a:p>
        </p:txBody>
      </p:sp>
      <p:sp>
        <p:nvSpPr>
          <p:cNvPr id="6" name="Slide Number Placeholder 5">
            <a:extLst>
              <a:ext uri="{FF2B5EF4-FFF2-40B4-BE49-F238E27FC236}">
                <a16:creationId xmlns:a16="http://schemas.microsoft.com/office/drawing/2014/main" id="{00D0CAB7-54DC-0183-6E61-93F4E8C48ED9}"/>
              </a:ext>
            </a:extLst>
          </p:cNvPr>
          <p:cNvSpPr>
            <a:spLocks noGrp="1"/>
          </p:cNvSpPr>
          <p:nvPr>
            <p:ph type="sldNum" sz="quarter" idx="12"/>
          </p:nvPr>
        </p:nvSpPr>
        <p:spPr/>
        <p:txBody>
          <a:bodyPr/>
          <a:lstStyle/>
          <a:p>
            <a:fld id="{CC0CCBA0-FF53-5C43-86F0-C71D8DF0D1CB}" type="slidenum">
              <a:rPr lang="en-US" smtClean="0"/>
              <a:t>‹#›</a:t>
            </a:fld>
            <a:endParaRPr lang="en-US"/>
          </a:p>
        </p:txBody>
      </p:sp>
    </p:spTree>
    <p:extLst>
      <p:ext uri="{BB962C8B-B14F-4D97-AF65-F5344CB8AC3E}">
        <p14:creationId xmlns:p14="http://schemas.microsoft.com/office/powerpoint/2010/main" val="183771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52AB6-3613-6339-B15D-9B3BAC4865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CFB1B2-8023-4FD1-88C5-CB0A91CD7DD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3D8948-DEBE-80C5-1384-954286BF196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62624AC-5BC2-59A5-17AA-348F714BFD10}"/>
              </a:ext>
            </a:extLst>
          </p:cNvPr>
          <p:cNvSpPr>
            <a:spLocks noGrp="1"/>
          </p:cNvSpPr>
          <p:nvPr>
            <p:ph type="dt" sz="half" idx="10"/>
          </p:nvPr>
        </p:nvSpPr>
        <p:spPr/>
        <p:txBody>
          <a:bodyPr/>
          <a:lstStyle/>
          <a:p>
            <a:r>
              <a:rPr lang="en-US"/>
              <a:t>12/15/22</a:t>
            </a:r>
          </a:p>
        </p:txBody>
      </p:sp>
      <p:sp>
        <p:nvSpPr>
          <p:cNvPr id="6" name="Footer Placeholder 5">
            <a:extLst>
              <a:ext uri="{FF2B5EF4-FFF2-40B4-BE49-F238E27FC236}">
                <a16:creationId xmlns:a16="http://schemas.microsoft.com/office/drawing/2014/main" id="{A40A07E4-F677-EEB1-B4BC-F46C3638A6EB}"/>
              </a:ext>
            </a:extLst>
          </p:cNvPr>
          <p:cNvSpPr>
            <a:spLocks noGrp="1"/>
          </p:cNvSpPr>
          <p:nvPr>
            <p:ph type="ftr" sz="quarter" idx="11"/>
          </p:nvPr>
        </p:nvSpPr>
        <p:spPr/>
        <p:txBody>
          <a:bodyPr/>
          <a:lstStyle/>
          <a:p>
            <a:r>
              <a:rPr lang="en-US"/>
              <a:t>Powell and Wasserman: CALICO 2022</a:t>
            </a:r>
          </a:p>
        </p:txBody>
      </p:sp>
      <p:sp>
        <p:nvSpPr>
          <p:cNvPr id="7" name="Slide Number Placeholder 6">
            <a:extLst>
              <a:ext uri="{FF2B5EF4-FFF2-40B4-BE49-F238E27FC236}">
                <a16:creationId xmlns:a16="http://schemas.microsoft.com/office/drawing/2014/main" id="{29614A93-59B8-6916-2FAF-99EDEED77447}"/>
              </a:ext>
            </a:extLst>
          </p:cNvPr>
          <p:cNvSpPr>
            <a:spLocks noGrp="1"/>
          </p:cNvSpPr>
          <p:nvPr>
            <p:ph type="sldNum" sz="quarter" idx="12"/>
          </p:nvPr>
        </p:nvSpPr>
        <p:spPr/>
        <p:txBody>
          <a:bodyPr/>
          <a:lstStyle/>
          <a:p>
            <a:fld id="{CC0CCBA0-FF53-5C43-86F0-C71D8DF0D1CB}" type="slidenum">
              <a:rPr lang="en-US" smtClean="0"/>
              <a:t>‹#›</a:t>
            </a:fld>
            <a:endParaRPr lang="en-US"/>
          </a:p>
        </p:txBody>
      </p:sp>
    </p:spTree>
    <p:extLst>
      <p:ext uri="{BB962C8B-B14F-4D97-AF65-F5344CB8AC3E}">
        <p14:creationId xmlns:p14="http://schemas.microsoft.com/office/powerpoint/2010/main" val="4020052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81230-25F0-3198-E854-57AB46BA002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003FDA5-796D-C61A-87FB-B27ABAF926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03D188-19B9-2884-163F-3E9744BFD5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B66B2D7-CEEF-2084-0AD3-6D48BCC8C5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B12F2D-4154-E451-1B65-F08D895A0E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3E4D8F8-9E6D-BC1B-2254-F3E385CE5F28}"/>
              </a:ext>
            </a:extLst>
          </p:cNvPr>
          <p:cNvSpPr>
            <a:spLocks noGrp="1"/>
          </p:cNvSpPr>
          <p:nvPr>
            <p:ph type="dt" sz="half" idx="10"/>
          </p:nvPr>
        </p:nvSpPr>
        <p:spPr/>
        <p:txBody>
          <a:bodyPr/>
          <a:lstStyle/>
          <a:p>
            <a:r>
              <a:rPr lang="en-US"/>
              <a:t>12/15/22</a:t>
            </a:r>
          </a:p>
        </p:txBody>
      </p:sp>
      <p:sp>
        <p:nvSpPr>
          <p:cNvPr id="8" name="Footer Placeholder 7">
            <a:extLst>
              <a:ext uri="{FF2B5EF4-FFF2-40B4-BE49-F238E27FC236}">
                <a16:creationId xmlns:a16="http://schemas.microsoft.com/office/drawing/2014/main" id="{085227DB-6597-C5D1-76DB-3F14CC6220AC}"/>
              </a:ext>
            </a:extLst>
          </p:cNvPr>
          <p:cNvSpPr>
            <a:spLocks noGrp="1"/>
          </p:cNvSpPr>
          <p:nvPr>
            <p:ph type="ftr" sz="quarter" idx="11"/>
          </p:nvPr>
        </p:nvSpPr>
        <p:spPr/>
        <p:txBody>
          <a:bodyPr/>
          <a:lstStyle/>
          <a:p>
            <a:r>
              <a:rPr lang="en-US"/>
              <a:t>Powell and Wasserman: CALICO 2022</a:t>
            </a:r>
          </a:p>
        </p:txBody>
      </p:sp>
      <p:sp>
        <p:nvSpPr>
          <p:cNvPr id="9" name="Slide Number Placeholder 8">
            <a:extLst>
              <a:ext uri="{FF2B5EF4-FFF2-40B4-BE49-F238E27FC236}">
                <a16:creationId xmlns:a16="http://schemas.microsoft.com/office/drawing/2014/main" id="{7B86F77B-A1AA-A711-79B2-8494268D0575}"/>
              </a:ext>
            </a:extLst>
          </p:cNvPr>
          <p:cNvSpPr>
            <a:spLocks noGrp="1"/>
          </p:cNvSpPr>
          <p:nvPr>
            <p:ph type="sldNum" sz="quarter" idx="12"/>
          </p:nvPr>
        </p:nvSpPr>
        <p:spPr/>
        <p:txBody>
          <a:bodyPr/>
          <a:lstStyle/>
          <a:p>
            <a:fld id="{CC0CCBA0-FF53-5C43-86F0-C71D8DF0D1CB}" type="slidenum">
              <a:rPr lang="en-US" smtClean="0"/>
              <a:t>‹#›</a:t>
            </a:fld>
            <a:endParaRPr lang="en-US"/>
          </a:p>
        </p:txBody>
      </p:sp>
    </p:spTree>
    <p:extLst>
      <p:ext uri="{BB962C8B-B14F-4D97-AF65-F5344CB8AC3E}">
        <p14:creationId xmlns:p14="http://schemas.microsoft.com/office/powerpoint/2010/main" val="35504746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D2EF6-2687-0D4B-0573-1FE21F4EB1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03B197-6193-9581-4FD3-700D4314198D}"/>
              </a:ext>
            </a:extLst>
          </p:cNvPr>
          <p:cNvSpPr>
            <a:spLocks noGrp="1"/>
          </p:cNvSpPr>
          <p:nvPr>
            <p:ph type="dt" sz="half" idx="10"/>
          </p:nvPr>
        </p:nvSpPr>
        <p:spPr/>
        <p:txBody>
          <a:bodyPr/>
          <a:lstStyle/>
          <a:p>
            <a:r>
              <a:rPr lang="en-US"/>
              <a:t>12/15/22</a:t>
            </a:r>
          </a:p>
        </p:txBody>
      </p:sp>
      <p:sp>
        <p:nvSpPr>
          <p:cNvPr id="4" name="Footer Placeholder 3">
            <a:extLst>
              <a:ext uri="{FF2B5EF4-FFF2-40B4-BE49-F238E27FC236}">
                <a16:creationId xmlns:a16="http://schemas.microsoft.com/office/drawing/2014/main" id="{786A120E-BCD7-3029-C026-DD701908BDFD}"/>
              </a:ext>
            </a:extLst>
          </p:cNvPr>
          <p:cNvSpPr>
            <a:spLocks noGrp="1"/>
          </p:cNvSpPr>
          <p:nvPr>
            <p:ph type="ftr" sz="quarter" idx="11"/>
          </p:nvPr>
        </p:nvSpPr>
        <p:spPr/>
        <p:txBody>
          <a:bodyPr/>
          <a:lstStyle/>
          <a:p>
            <a:r>
              <a:rPr lang="en-US"/>
              <a:t>Powell and Wasserman: CALICO 2022</a:t>
            </a:r>
          </a:p>
        </p:txBody>
      </p:sp>
      <p:sp>
        <p:nvSpPr>
          <p:cNvPr id="5" name="Slide Number Placeholder 4">
            <a:extLst>
              <a:ext uri="{FF2B5EF4-FFF2-40B4-BE49-F238E27FC236}">
                <a16:creationId xmlns:a16="http://schemas.microsoft.com/office/drawing/2014/main" id="{CB8FEE1F-237F-D27E-9BE6-0C0045E419BB}"/>
              </a:ext>
            </a:extLst>
          </p:cNvPr>
          <p:cNvSpPr>
            <a:spLocks noGrp="1"/>
          </p:cNvSpPr>
          <p:nvPr>
            <p:ph type="sldNum" sz="quarter" idx="12"/>
          </p:nvPr>
        </p:nvSpPr>
        <p:spPr/>
        <p:txBody>
          <a:bodyPr/>
          <a:lstStyle/>
          <a:p>
            <a:fld id="{CC0CCBA0-FF53-5C43-86F0-C71D8DF0D1CB}" type="slidenum">
              <a:rPr lang="en-US" smtClean="0"/>
              <a:t>‹#›</a:t>
            </a:fld>
            <a:endParaRPr lang="en-US"/>
          </a:p>
        </p:txBody>
      </p:sp>
    </p:spTree>
    <p:extLst>
      <p:ext uri="{BB962C8B-B14F-4D97-AF65-F5344CB8AC3E}">
        <p14:creationId xmlns:p14="http://schemas.microsoft.com/office/powerpoint/2010/main" val="2308176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B84CC3-9CAB-D824-31FA-225501C08118}"/>
              </a:ext>
            </a:extLst>
          </p:cNvPr>
          <p:cNvSpPr>
            <a:spLocks noGrp="1"/>
          </p:cNvSpPr>
          <p:nvPr>
            <p:ph type="dt" sz="half" idx="10"/>
          </p:nvPr>
        </p:nvSpPr>
        <p:spPr/>
        <p:txBody>
          <a:bodyPr/>
          <a:lstStyle/>
          <a:p>
            <a:r>
              <a:rPr lang="en-US"/>
              <a:t>12/15/22</a:t>
            </a:r>
          </a:p>
        </p:txBody>
      </p:sp>
      <p:sp>
        <p:nvSpPr>
          <p:cNvPr id="3" name="Footer Placeholder 2">
            <a:extLst>
              <a:ext uri="{FF2B5EF4-FFF2-40B4-BE49-F238E27FC236}">
                <a16:creationId xmlns:a16="http://schemas.microsoft.com/office/drawing/2014/main" id="{55568971-6DD3-FB57-B5A2-1FE99DCB17CD}"/>
              </a:ext>
            </a:extLst>
          </p:cNvPr>
          <p:cNvSpPr>
            <a:spLocks noGrp="1"/>
          </p:cNvSpPr>
          <p:nvPr>
            <p:ph type="ftr" sz="quarter" idx="11"/>
          </p:nvPr>
        </p:nvSpPr>
        <p:spPr/>
        <p:txBody>
          <a:bodyPr/>
          <a:lstStyle/>
          <a:p>
            <a:r>
              <a:rPr lang="en-US"/>
              <a:t>Powell and Wasserman: CALICO 2022</a:t>
            </a:r>
          </a:p>
        </p:txBody>
      </p:sp>
      <p:sp>
        <p:nvSpPr>
          <p:cNvPr id="4" name="Slide Number Placeholder 3">
            <a:extLst>
              <a:ext uri="{FF2B5EF4-FFF2-40B4-BE49-F238E27FC236}">
                <a16:creationId xmlns:a16="http://schemas.microsoft.com/office/drawing/2014/main" id="{5CFE646F-FF8A-69A5-D53B-B81D6C5DBD69}"/>
              </a:ext>
            </a:extLst>
          </p:cNvPr>
          <p:cNvSpPr>
            <a:spLocks noGrp="1"/>
          </p:cNvSpPr>
          <p:nvPr>
            <p:ph type="sldNum" sz="quarter" idx="12"/>
          </p:nvPr>
        </p:nvSpPr>
        <p:spPr/>
        <p:txBody>
          <a:bodyPr/>
          <a:lstStyle/>
          <a:p>
            <a:fld id="{CC0CCBA0-FF53-5C43-86F0-C71D8DF0D1CB}" type="slidenum">
              <a:rPr lang="en-US" smtClean="0"/>
              <a:t>‹#›</a:t>
            </a:fld>
            <a:endParaRPr lang="en-US"/>
          </a:p>
        </p:txBody>
      </p:sp>
    </p:spTree>
    <p:extLst>
      <p:ext uri="{BB962C8B-B14F-4D97-AF65-F5344CB8AC3E}">
        <p14:creationId xmlns:p14="http://schemas.microsoft.com/office/powerpoint/2010/main" val="3087831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617C1-C192-CA7A-EE55-E7290E49D4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C2B7BA9-8C35-3FEC-36B9-C9B08F2516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AE2D54-20BF-EB46-6A72-B9DFC49D5D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178E26-C970-FA08-015B-E5E081A6FE02}"/>
              </a:ext>
            </a:extLst>
          </p:cNvPr>
          <p:cNvSpPr>
            <a:spLocks noGrp="1"/>
          </p:cNvSpPr>
          <p:nvPr>
            <p:ph type="dt" sz="half" idx="10"/>
          </p:nvPr>
        </p:nvSpPr>
        <p:spPr/>
        <p:txBody>
          <a:bodyPr/>
          <a:lstStyle/>
          <a:p>
            <a:r>
              <a:rPr lang="en-US"/>
              <a:t>12/15/22</a:t>
            </a:r>
          </a:p>
        </p:txBody>
      </p:sp>
      <p:sp>
        <p:nvSpPr>
          <p:cNvPr id="6" name="Footer Placeholder 5">
            <a:extLst>
              <a:ext uri="{FF2B5EF4-FFF2-40B4-BE49-F238E27FC236}">
                <a16:creationId xmlns:a16="http://schemas.microsoft.com/office/drawing/2014/main" id="{927F615C-FF10-241E-C16B-EBA884CBC91A}"/>
              </a:ext>
            </a:extLst>
          </p:cNvPr>
          <p:cNvSpPr>
            <a:spLocks noGrp="1"/>
          </p:cNvSpPr>
          <p:nvPr>
            <p:ph type="ftr" sz="quarter" idx="11"/>
          </p:nvPr>
        </p:nvSpPr>
        <p:spPr/>
        <p:txBody>
          <a:bodyPr/>
          <a:lstStyle/>
          <a:p>
            <a:r>
              <a:rPr lang="en-US"/>
              <a:t>Powell and Wasserman: CALICO 2022</a:t>
            </a:r>
          </a:p>
        </p:txBody>
      </p:sp>
      <p:sp>
        <p:nvSpPr>
          <p:cNvPr id="7" name="Slide Number Placeholder 6">
            <a:extLst>
              <a:ext uri="{FF2B5EF4-FFF2-40B4-BE49-F238E27FC236}">
                <a16:creationId xmlns:a16="http://schemas.microsoft.com/office/drawing/2014/main" id="{85F3AF65-FFBD-785F-A907-472819E38A7B}"/>
              </a:ext>
            </a:extLst>
          </p:cNvPr>
          <p:cNvSpPr>
            <a:spLocks noGrp="1"/>
          </p:cNvSpPr>
          <p:nvPr>
            <p:ph type="sldNum" sz="quarter" idx="12"/>
          </p:nvPr>
        </p:nvSpPr>
        <p:spPr/>
        <p:txBody>
          <a:bodyPr/>
          <a:lstStyle/>
          <a:p>
            <a:fld id="{CC0CCBA0-FF53-5C43-86F0-C71D8DF0D1CB}" type="slidenum">
              <a:rPr lang="en-US" smtClean="0"/>
              <a:t>‹#›</a:t>
            </a:fld>
            <a:endParaRPr lang="en-US"/>
          </a:p>
        </p:txBody>
      </p:sp>
    </p:spTree>
    <p:extLst>
      <p:ext uri="{BB962C8B-B14F-4D97-AF65-F5344CB8AC3E}">
        <p14:creationId xmlns:p14="http://schemas.microsoft.com/office/powerpoint/2010/main" val="2640261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24CFF-5A3C-B535-441A-AFF51ECE92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CAEA5E-EEDA-B752-EB9B-32ABB48CCE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11C409A-944D-D58B-9B03-CB9FD6B1D3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235CE4-21F2-8FF8-FE79-F7C03E861DBA}"/>
              </a:ext>
            </a:extLst>
          </p:cNvPr>
          <p:cNvSpPr>
            <a:spLocks noGrp="1"/>
          </p:cNvSpPr>
          <p:nvPr>
            <p:ph type="dt" sz="half" idx="10"/>
          </p:nvPr>
        </p:nvSpPr>
        <p:spPr/>
        <p:txBody>
          <a:bodyPr/>
          <a:lstStyle/>
          <a:p>
            <a:r>
              <a:rPr lang="en-US"/>
              <a:t>12/15/22</a:t>
            </a:r>
          </a:p>
        </p:txBody>
      </p:sp>
      <p:sp>
        <p:nvSpPr>
          <p:cNvPr id="6" name="Footer Placeholder 5">
            <a:extLst>
              <a:ext uri="{FF2B5EF4-FFF2-40B4-BE49-F238E27FC236}">
                <a16:creationId xmlns:a16="http://schemas.microsoft.com/office/drawing/2014/main" id="{B6103298-D3B4-7880-48C2-88BAD8C268BB}"/>
              </a:ext>
            </a:extLst>
          </p:cNvPr>
          <p:cNvSpPr>
            <a:spLocks noGrp="1"/>
          </p:cNvSpPr>
          <p:nvPr>
            <p:ph type="ftr" sz="quarter" idx="11"/>
          </p:nvPr>
        </p:nvSpPr>
        <p:spPr/>
        <p:txBody>
          <a:bodyPr/>
          <a:lstStyle/>
          <a:p>
            <a:r>
              <a:rPr lang="en-US"/>
              <a:t>Powell and Wasserman: CALICO 2022</a:t>
            </a:r>
          </a:p>
        </p:txBody>
      </p:sp>
      <p:sp>
        <p:nvSpPr>
          <p:cNvPr id="7" name="Slide Number Placeholder 6">
            <a:extLst>
              <a:ext uri="{FF2B5EF4-FFF2-40B4-BE49-F238E27FC236}">
                <a16:creationId xmlns:a16="http://schemas.microsoft.com/office/drawing/2014/main" id="{F8F2E92A-DA90-ACA4-A165-67B027E5174F}"/>
              </a:ext>
            </a:extLst>
          </p:cNvPr>
          <p:cNvSpPr>
            <a:spLocks noGrp="1"/>
          </p:cNvSpPr>
          <p:nvPr>
            <p:ph type="sldNum" sz="quarter" idx="12"/>
          </p:nvPr>
        </p:nvSpPr>
        <p:spPr/>
        <p:txBody>
          <a:bodyPr/>
          <a:lstStyle/>
          <a:p>
            <a:fld id="{CC0CCBA0-FF53-5C43-86F0-C71D8DF0D1CB}" type="slidenum">
              <a:rPr lang="en-US" smtClean="0"/>
              <a:t>‹#›</a:t>
            </a:fld>
            <a:endParaRPr lang="en-US"/>
          </a:p>
        </p:txBody>
      </p:sp>
    </p:spTree>
    <p:extLst>
      <p:ext uri="{BB962C8B-B14F-4D97-AF65-F5344CB8AC3E}">
        <p14:creationId xmlns:p14="http://schemas.microsoft.com/office/powerpoint/2010/main" val="3097276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81443F-CD3E-6B44-2D99-9E8F778B95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2C9C6C3-7524-CBAB-700D-1B823AEE02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24A139-A463-4F2E-F01B-4D2345163D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12/15/22</a:t>
            </a:r>
          </a:p>
        </p:txBody>
      </p:sp>
      <p:sp>
        <p:nvSpPr>
          <p:cNvPr id="5" name="Footer Placeholder 4">
            <a:extLst>
              <a:ext uri="{FF2B5EF4-FFF2-40B4-BE49-F238E27FC236}">
                <a16:creationId xmlns:a16="http://schemas.microsoft.com/office/drawing/2014/main" id="{316DE563-8620-D5DA-EEA1-A57A7D907F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Powell and Wasserman: CALICO 2022</a:t>
            </a:r>
          </a:p>
        </p:txBody>
      </p:sp>
      <p:sp>
        <p:nvSpPr>
          <p:cNvPr id="6" name="Slide Number Placeholder 5">
            <a:extLst>
              <a:ext uri="{FF2B5EF4-FFF2-40B4-BE49-F238E27FC236}">
                <a16:creationId xmlns:a16="http://schemas.microsoft.com/office/drawing/2014/main" id="{68CEDBC0-DD81-DE85-DE65-FE3820FCAB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0CCBA0-FF53-5C43-86F0-C71D8DF0D1CB}" type="slidenum">
              <a:rPr lang="en-US" smtClean="0"/>
              <a:t>‹#›</a:t>
            </a:fld>
            <a:endParaRPr lang="en-US"/>
          </a:p>
        </p:txBody>
      </p:sp>
    </p:spTree>
    <p:extLst>
      <p:ext uri="{BB962C8B-B14F-4D97-AF65-F5344CB8AC3E}">
        <p14:creationId xmlns:p14="http://schemas.microsoft.com/office/powerpoint/2010/main" val="31494692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scott.powell@nps.edu"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7"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7" Type="http://schemas.openxmlformats.org/officeDocument/2006/relationships/image" Target="../media/image13.em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image" Target="../media/image17.jpeg"/><Relationship Id="rId4" Type="http://schemas.openxmlformats.org/officeDocument/2006/relationships/image" Target="../media/image16.jpeg"/></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7" Type="http://schemas.openxmlformats.org/officeDocument/2006/relationships/image" Target="../media/image13.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2" name="Picture 11" descr="A grassy area with a body of water in the background&#10;&#10;Description automatically generated with medium confidence">
            <a:extLst>
              <a:ext uri="{FF2B5EF4-FFF2-40B4-BE49-F238E27FC236}">
                <a16:creationId xmlns:a16="http://schemas.microsoft.com/office/drawing/2014/main" id="{89DCA426-AAA0-86F2-7079-14BF318E0FEA}"/>
              </a:ext>
            </a:extLst>
          </p:cNvPr>
          <p:cNvPicPr>
            <a:picLocks noChangeAspect="1"/>
          </p:cNvPicPr>
          <p:nvPr/>
        </p:nvPicPr>
        <p:blipFill rotWithShape="1">
          <a:blip r:embed="rId3"/>
          <a:srcRect r="6087"/>
          <a:stretch/>
        </p:blipFill>
        <p:spPr>
          <a:xfrm>
            <a:off x="-1" y="0"/>
            <a:ext cx="12192001" cy="6858000"/>
          </a:xfrm>
          <a:prstGeom prst="rect">
            <a:avLst/>
          </a:prstGeom>
        </p:spPr>
      </p:pic>
      <p:sp>
        <p:nvSpPr>
          <p:cNvPr id="9" name="Rectangle 8">
            <a:extLst>
              <a:ext uri="{FF2B5EF4-FFF2-40B4-BE49-F238E27FC236}">
                <a16:creationId xmlns:a16="http://schemas.microsoft.com/office/drawing/2014/main" id="{17058126-35E4-2171-BFFA-8F656CDCD1CA}"/>
              </a:ext>
            </a:extLst>
          </p:cNvPr>
          <p:cNvSpPr/>
          <p:nvPr/>
        </p:nvSpPr>
        <p:spPr>
          <a:xfrm>
            <a:off x="-1" y="0"/>
            <a:ext cx="12192001" cy="6944497"/>
          </a:xfrm>
          <a:prstGeom prst="rect">
            <a:avLst/>
          </a:prstGeom>
          <a:solidFill>
            <a:schemeClr val="tx1">
              <a:alpha val="292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788508C2-4D02-BE64-DEAC-C1B99CC44F71}"/>
              </a:ext>
            </a:extLst>
          </p:cNvPr>
          <p:cNvSpPr txBox="1"/>
          <p:nvPr/>
        </p:nvSpPr>
        <p:spPr>
          <a:xfrm>
            <a:off x="106018" y="221502"/>
            <a:ext cx="11940208" cy="1169551"/>
          </a:xfrm>
          <a:prstGeom prst="rect">
            <a:avLst/>
          </a:prstGeom>
          <a:noFill/>
        </p:spPr>
        <p:txBody>
          <a:bodyPr wrap="square" rtlCol="0">
            <a:spAutoFit/>
          </a:bodyPr>
          <a:lstStyle/>
          <a:p>
            <a:pPr algn="ctr"/>
            <a:r>
              <a:rPr lang="en-US" sz="3500" b="1" dirty="0">
                <a:solidFill>
                  <a:schemeClr val="bg1"/>
                </a:solidFill>
                <a:latin typeface="MgOpen Cosmetica" panose="020B0500000300020003" pitchFamily="34" charset="0"/>
              </a:rPr>
              <a:t>The </a:t>
            </a:r>
            <a:r>
              <a:rPr lang="en-US" sz="3500" b="1" dirty="0" err="1">
                <a:solidFill>
                  <a:schemeClr val="bg1"/>
                </a:solidFill>
                <a:latin typeface="MgOpen Cosmetica" panose="020B0500000300020003" pitchFamily="34" charset="0"/>
              </a:rPr>
              <a:t>CALifornia</a:t>
            </a:r>
            <a:r>
              <a:rPr lang="en-US" sz="3500" b="1" dirty="0">
                <a:solidFill>
                  <a:schemeClr val="bg1"/>
                </a:solidFill>
                <a:latin typeface="MgOpen Cosmetica" panose="020B0500000300020003" pitchFamily="34" charset="0"/>
              </a:rPr>
              <a:t> Investigation of Convection over Ocean</a:t>
            </a:r>
          </a:p>
          <a:p>
            <a:pPr algn="ctr"/>
            <a:r>
              <a:rPr lang="en-US" sz="3500" b="1" dirty="0">
                <a:solidFill>
                  <a:schemeClr val="bg1"/>
                </a:solidFill>
                <a:latin typeface="MgOpen Cosmetica" panose="020B0500000300020003" pitchFamily="34" charset="0"/>
              </a:rPr>
              <a:t>(CALICO)</a:t>
            </a:r>
          </a:p>
        </p:txBody>
      </p:sp>
      <p:sp>
        <p:nvSpPr>
          <p:cNvPr id="5" name="TextBox 4">
            <a:extLst>
              <a:ext uri="{FF2B5EF4-FFF2-40B4-BE49-F238E27FC236}">
                <a16:creationId xmlns:a16="http://schemas.microsoft.com/office/drawing/2014/main" id="{30E9055D-0779-4246-5834-068DC3293BCB}"/>
              </a:ext>
            </a:extLst>
          </p:cNvPr>
          <p:cNvSpPr txBox="1"/>
          <p:nvPr/>
        </p:nvSpPr>
        <p:spPr>
          <a:xfrm>
            <a:off x="53009" y="5080926"/>
            <a:ext cx="10357116" cy="1200329"/>
          </a:xfrm>
          <a:prstGeom prst="rect">
            <a:avLst/>
          </a:prstGeom>
          <a:noFill/>
        </p:spPr>
        <p:txBody>
          <a:bodyPr wrap="square" rtlCol="0">
            <a:spAutoFit/>
          </a:bodyPr>
          <a:lstStyle/>
          <a:p>
            <a:r>
              <a:rPr lang="en-US" sz="2400" i="1" dirty="0">
                <a:solidFill>
                  <a:schemeClr val="bg1"/>
                </a:solidFill>
                <a:latin typeface="MgOpen Cosmetica" panose="020B0500000300020003" pitchFamily="34" charset="0"/>
              </a:rPr>
              <a:t>Scott W. Powell (</a:t>
            </a:r>
            <a:r>
              <a:rPr lang="en-US" sz="2400" i="1" dirty="0">
                <a:solidFill>
                  <a:schemeClr val="bg1"/>
                </a:solidFill>
                <a:latin typeface="MgOpen Cosmetica" panose="020B0500000300020003" pitchFamily="34" charset="0"/>
                <a:hlinkClick r:id="rId4"/>
              </a:rPr>
              <a:t>scott.powell@nps.edu</a:t>
            </a:r>
            <a:r>
              <a:rPr lang="en-US" sz="2400" i="1" dirty="0">
                <a:solidFill>
                  <a:schemeClr val="bg1"/>
                </a:solidFill>
                <a:latin typeface="MgOpen Cosmetica" panose="020B0500000300020003" pitchFamily="34" charset="0"/>
              </a:rPr>
              <a:t>) and LCDR Jessica Wasserman</a:t>
            </a:r>
          </a:p>
          <a:p>
            <a:r>
              <a:rPr lang="en-US" sz="2400" i="1" dirty="0">
                <a:solidFill>
                  <a:schemeClr val="bg1"/>
                </a:solidFill>
                <a:latin typeface="MgOpen Cosmetica" panose="020B0500000300020003" pitchFamily="34" charset="0"/>
              </a:rPr>
              <a:t>Dept. of Meteorology, Naval Postgraduate School, Monterey, CA</a:t>
            </a:r>
          </a:p>
          <a:p>
            <a:r>
              <a:rPr lang="en-US" sz="2400" i="1" dirty="0">
                <a:solidFill>
                  <a:schemeClr val="bg1"/>
                </a:solidFill>
                <a:latin typeface="MgOpen Cosmetica" panose="020B0500000300020003" pitchFamily="34" charset="0"/>
              </a:rPr>
              <a:t>2022 AGU Fall Meeting, A42G-6</a:t>
            </a:r>
          </a:p>
        </p:txBody>
      </p:sp>
      <p:sp>
        <p:nvSpPr>
          <p:cNvPr id="6" name="TextBox 5">
            <a:extLst>
              <a:ext uri="{FF2B5EF4-FFF2-40B4-BE49-F238E27FC236}">
                <a16:creationId xmlns:a16="http://schemas.microsoft.com/office/drawing/2014/main" id="{58E6C821-1A14-82E2-098F-964B121A1515}"/>
              </a:ext>
            </a:extLst>
          </p:cNvPr>
          <p:cNvSpPr txBox="1"/>
          <p:nvPr/>
        </p:nvSpPr>
        <p:spPr>
          <a:xfrm>
            <a:off x="0" y="6502757"/>
            <a:ext cx="12085982" cy="307777"/>
          </a:xfrm>
          <a:prstGeom prst="rect">
            <a:avLst/>
          </a:prstGeom>
          <a:noFill/>
        </p:spPr>
        <p:txBody>
          <a:bodyPr wrap="square" rtlCol="0">
            <a:spAutoFit/>
          </a:bodyPr>
          <a:lstStyle/>
          <a:p>
            <a:r>
              <a:rPr lang="en-US" sz="1400" i="1" dirty="0">
                <a:solidFill>
                  <a:schemeClr val="bg1"/>
                </a:solidFill>
                <a:latin typeface="MgOpen Cosmetica" panose="020B0500000300020003" pitchFamily="34" charset="0"/>
              </a:rPr>
              <a:t>This work was supported by the Office of Naval Research Code 322 under grant N0001422WX01021.</a:t>
            </a:r>
          </a:p>
        </p:txBody>
      </p:sp>
      <p:sp>
        <p:nvSpPr>
          <p:cNvPr id="10" name="TextBox 9">
            <a:extLst>
              <a:ext uri="{FF2B5EF4-FFF2-40B4-BE49-F238E27FC236}">
                <a16:creationId xmlns:a16="http://schemas.microsoft.com/office/drawing/2014/main" id="{B224BCFC-AC4D-00E6-A53B-4EF6E095970C}"/>
              </a:ext>
            </a:extLst>
          </p:cNvPr>
          <p:cNvSpPr txBox="1"/>
          <p:nvPr/>
        </p:nvSpPr>
        <p:spPr>
          <a:xfrm>
            <a:off x="9231181" y="5954642"/>
            <a:ext cx="2922104" cy="830997"/>
          </a:xfrm>
          <a:prstGeom prst="rect">
            <a:avLst/>
          </a:prstGeom>
          <a:noFill/>
        </p:spPr>
        <p:txBody>
          <a:bodyPr wrap="square" rtlCol="0">
            <a:spAutoFit/>
          </a:bodyPr>
          <a:lstStyle/>
          <a:p>
            <a:pPr algn="r"/>
            <a:r>
              <a:rPr lang="en-US" sz="1600" dirty="0">
                <a:solidFill>
                  <a:schemeClr val="bg1"/>
                </a:solidFill>
                <a:latin typeface="MgOpen Cosmetica" panose="020B0500000300020003" pitchFamily="34" charset="0"/>
              </a:rPr>
              <a:t>Photo: Point Sur during CALICO, 5 Mar 2022, by Jake Mulholland</a:t>
            </a:r>
          </a:p>
        </p:txBody>
      </p:sp>
    </p:spTree>
    <p:extLst>
      <p:ext uri="{BB962C8B-B14F-4D97-AF65-F5344CB8AC3E}">
        <p14:creationId xmlns:p14="http://schemas.microsoft.com/office/powerpoint/2010/main" val="3585044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59489BD5-A5C4-5EB9-8113-089CA4374C92}"/>
              </a:ext>
            </a:extLst>
          </p:cNvPr>
          <p:cNvSpPr txBox="1"/>
          <p:nvPr/>
        </p:nvSpPr>
        <p:spPr>
          <a:xfrm>
            <a:off x="4594816" y="6430321"/>
            <a:ext cx="3455617" cy="369332"/>
          </a:xfrm>
          <a:prstGeom prst="rect">
            <a:avLst/>
          </a:prstGeom>
          <a:solidFill>
            <a:schemeClr val="bg1"/>
          </a:solidFill>
        </p:spPr>
        <p:txBody>
          <a:bodyPr wrap="square" rtlCol="0">
            <a:spAutoFit/>
          </a:bodyPr>
          <a:lstStyle/>
          <a:p>
            <a:pPr algn="ctr"/>
            <a:r>
              <a:rPr lang="en-US" dirty="0"/>
              <a:t>Mission Time</a:t>
            </a:r>
          </a:p>
        </p:txBody>
      </p:sp>
      <p:sp>
        <p:nvSpPr>
          <p:cNvPr id="27" name="TextBox 26">
            <a:extLst>
              <a:ext uri="{FF2B5EF4-FFF2-40B4-BE49-F238E27FC236}">
                <a16:creationId xmlns:a16="http://schemas.microsoft.com/office/drawing/2014/main" id="{1E2EDFF8-A406-4B67-B125-8A6C09CEA8AF}"/>
              </a:ext>
            </a:extLst>
          </p:cNvPr>
          <p:cNvSpPr txBox="1"/>
          <p:nvPr/>
        </p:nvSpPr>
        <p:spPr>
          <a:xfrm>
            <a:off x="8332392" y="5148646"/>
            <a:ext cx="3455617" cy="369332"/>
          </a:xfrm>
          <a:prstGeom prst="rect">
            <a:avLst/>
          </a:prstGeom>
          <a:solidFill>
            <a:schemeClr val="bg1"/>
          </a:solidFill>
        </p:spPr>
        <p:txBody>
          <a:bodyPr wrap="square" rtlCol="0">
            <a:spAutoFit/>
          </a:bodyPr>
          <a:lstStyle/>
          <a:p>
            <a:pPr algn="ctr"/>
            <a:r>
              <a:rPr lang="en-US" dirty="0"/>
              <a:t>Mission Time</a:t>
            </a:r>
          </a:p>
        </p:txBody>
      </p:sp>
      <p:pic>
        <p:nvPicPr>
          <p:cNvPr id="3" name="Picture 2">
            <a:extLst>
              <a:ext uri="{FF2B5EF4-FFF2-40B4-BE49-F238E27FC236}">
                <a16:creationId xmlns:a16="http://schemas.microsoft.com/office/drawing/2014/main" id="{94F5F528-C37F-8BA8-8AB0-257FAAB2F40C}"/>
              </a:ext>
            </a:extLst>
          </p:cNvPr>
          <p:cNvPicPr>
            <a:picLocks noChangeAspect="1"/>
          </p:cNvPicPr>
          <p:nvPr/>
        </p:nvPicPr>
        <p:blipFill>
          <a:blip r:embed="rId3"/>
          <a:stretch>
            <a:fillRect/>
          </a:stretch>
        </p:blipFill>
        <p:spPr>
          <a:xfrm>
            <a:off x="931386" y="762710"/>
            <a:ext cx="2743200" cy="2743200"/>
          </a:xfrm>
          <a:prstGeom prst="rect">
            <a:avLst/>
          </a:prstGeom>
          <a:solidFill>
            <a:schemeClr val="bg1"/>
          </a:solidFill>
        </p:spPr>
      </p:pic>
      <p:pic>
        <p:nvPicPr>
          <p:cNvPr id="8" name="Picture 7">
            <a:extLst>
              <a:ext uri="{FF2B5EF4-FFF2-40B4-BE49-F238E27FC236}">
                <a16:creationId xmlns:a16="http://schemas.microsoft.com/office/drawing/2014/main" id="{1DB308A5-1304-A4B6-CECC-582D0A7C1B98}"/>
              </a:ext>
            </a:extLst>
          </p:cNvPr>
          <p:cNvPicPr>
            <a:picLocks noChangeAspect="1"/>
          </p:cNvPicPr>
          <p:nvPr/>
        </p:nvPicPr>
        <p:blipFill>
          <a:blip r:embed="rId4"/>
          <a:stretch>
            <a:fillRect/>
          </a:stretch>
        </p:blipFill>
        <p:spPr>
          <a:xfrm>
            <a:off x="931386" y="3818253"/>
            <a:ext cx="2743200" cy="2743200"/>
          </a:xfrm>
          <a:prstGeom prst="rect">
            <a:avLst/>
          </a:prstGeom>
          <a:solidFill>
            <a:schemeClr val="bg1"/>
          </a:solidFill>
        </p:spPr>
      </p:pic>
      <p:pic>
        <p:nvPicPr>
          <p:cNvPr id="10" name="Picture 9">
            <a:extLst>
              <a:ext uri="{FF2B5EF4-FFF2-40B4-BE49-F238E27FC236}">
                <a16:creationId xmlns:a16="http://schemas.microsoft.com/office/drawing/2014/main" id="{6015532D-65FD-9FBF-CDCC-F51D858AC5F0}"/>
              </a:ext>
            </a:extLst>
          </p:cNvPr>
          <p:cNvPicPr>
            <a:picLocks noChangeAspect="1"/>
          </p:cNvPicPr>
          <p:nvPr/>
        </p:nvPicPr>
        <p:blipFill>
          <a:blip r:embed="rId5"/>
          <a:stretch>
            <a:fillRect/>
          </a:stretch>
        </p:blipFill>
        <p:spPr>
          <a:xfrm>
            <a:off x="4937901" y="762710"/>
            <a:ext cx="2743200" cy="2743200"/>
          </a:xfrm>
          <a:prstGeom prst="rect">
            <a:avLst/>
          </a:prstGeom>
          <a:solidFill>
            <a:schemeClr val="bg1"/>
          </a:solidFill>
        </p:spPr>
      </p:pic>
      <p:pic>
        <p:nvPicPr>
          <p:cNvPr id="12" name="Picture 11">
            <a:extLst>
              <a:ext uri="{FF2B5EF4-FFF2-40B4-BE49-F238E27FC236}">
                <a16:creationId xmlns:a16="http://schemas.microsoft.com/office/drawing/2014/main" id="{0B669D11-295D-E17E-41B3-36E88A37B274}"/>
              </a:ext>
            </a:extLst>
          </p:cNvPr>
          <p:cNvPicPr>
            <a:picLocks noChangeAspect="1"/>
          </p:cNvPicPr>
          <p:nvPr/>
        </p:nvPicPr>
        <p:blipFill>
          <a:blip r:embed="rId6"/>
          <a:stretch>
            <a:fillRect/>
          </a:stretch>
        </p:blipFill>
        <p:spPr>
          <a:xfrm>
            <a:off x="4937901" y="3818253"/>
            <a:ext cx="2743200" cy="2743200"/>
          </a:xfrm>
          <a:prstGeom prst="rect">
            <a:avLst/>
          </a:prstGeom>
          <a:solidFill>
            <a:schemeClr val="bg1"/>
          </a:solidFill>
        </p:spPr>
      </p:pic>
      <p:pic>
        <p:nvPicPr>
          <p:cNvPr id="14" name="Picture 13">
            <a:extLst>
              <a:ext uri="{FF2B5EF4-FFF2-40B4-BE49-F238E27FC236}">
                <a16:creationId xmlns:a16="http://schemas.microsoft.com/office/drawing/2014/main" id="{AACDF80C-3553-B430-B26D-40B73B11DEEB}"/>
              </a:ext>
            </a:extLst>
          </p:cNvPr>
          <p:cNvPicPr>
            <a:picLocks noChangeAspect="1"/>
          </p:cNvPicPr>
          <p:nvPr/>
        </p:nvPicPr>
        <p:blipFill>
          <a:blip r:embed="rId7"/>
          <a:stretch>
            <a:fillRect/>
          </a:stretch>
        </p:blipFill>
        <p:spPr>
          <a:xfrm>
            <a:off x="8675477" y="2401324"/>
            <a:ext cx="2743200" cy="2743200"/>
          </a:xfrm>
          <a:prstGeom prst="rect">
            <a:avLst/>
          </a:prstGeom>
          <a:solidFill>
            <a:schemeClr val="bg1"/>
          </a:solidFill>
        </p:spPr>
      </p:pic>
      <p:sp>
        <p:nvSpPr>
          <p:cNvPr id="19" name="TextBox 18">
            <a:extLst>
              <a:ext uri="{FF2B5EF4-FFF2-40B4-BE49-F238E27FC236}">
                <a16:creationId xmlns:a16="http://schemas.microsoft.com/office/drawing/2014/main" id="{B994B0B7-B6EB-79E7-7C7C-55130623A98E}"/>
              </a:ext>
            </a:extLst>
          </p:cNvPr>
          <p:cNvSpPr txBox="1"/>
          <p:nvPr/>
        </p:nvSpPr>
        <p:spPr>
          <a:xfrm>
            <a:off x="931386" y="233081"/>
            <a:ext cx="2743200" cy="369332"/>
          </a:xfrm>
          <a:prstGeom prst="rect">
            <a:avLst/>
          </a:prstGeom>
          <a:noFill/>
        </p:spPr>
        <p:txBody>
          <a:bodyPr wrap="square" rtlCol="0">
            <a:spAutoFit/>
          </a:bodyPr>
          <a:lstStyle/>
          <a:p>
            <a:pPr algn="ctr"/>
            <a:r>
              <a:rPr lang="en-US" dirty="0">
                <a:solidFill>
                  <a:schemeClr val="bg1"/>
                </a:solidFill>
                <a:latin typeface="MgOpen Cosmetica" panose="020B0500000300020003" pitchFamily="34" charset="0"/>
              </a:rPr>
              <a:t>Warm Updrafts</a:t>
            </a:r>
          </a:p>
        </p:txBody>
      </p:sp>
      <p:sp>
        <p:nvSpPr>
          <p:cNvPr id="21" name="TextBox 20">
            <a:extLst>
              <a:ext uri="{FF2B5EF4-FFF2-40B4-BE49-F238E27FC236}">
                <a16:creationId xmlns:a16="http://schemas.microsoft.com/office/drawing/2014/main" id="{60B90ED9-8F30-D404-F4C3-84E278938B45}"/>
              </a:ext>
            </a:extLst>
          </p:cNvPr>
          <p:cNvSpPr txBox="1"/>
          <p:nvPr/>
        </p:nvSpPr>
        <p:spPr>
          <a:xfrm rot="16200000">
            <a:off x="2474528" y="1949643"/>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22" name="TextBox 21">
            <a:extLst>
              <a:ext uri="{FF2B5EF4-FFF2-40B4-BE49-F238E27FC236}">
                <a16:creationId xmlns:a16="http://schemas.microsoft.com/office/drawing/2014/main" id="{FB93C84F-05D3-D086-8623-29941DEAF7F7}"/>
              </a:ext>
            </a:extLst>
          </p:cNvPr>
          <p:cNvSpPr txBox="1"/>
          <p:nvPr/>
        </p:nvSpPr>
        <p:spPr>
          <a:xfrm rot="16200000">
            <a:off x="2474527" y="5005187"/>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23" name="TextBox 22">
            <a:extLst>
              <a:ext uri="{FF2B5EF4-FFF2-40B4-BE49-F238E27FC236}">
                <a16:creationId xmlns:a16="http://schemas.microsoft.com/office/drawing/2014/main" id="{AD02035A-EDFA-1FDE-FDC5-7FF5551A406B}"/>
              </a:ext>
            </a:extLst>
          </p:cNvPr>
          <p:cNvSpPr txBox="1"/>
          <p:nvPr/>
        </p:nvSpPr>
        <p:spPr>
          <a:xfrm rot="5400000">
            <a:off x="-624880" y="1949643"/>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24" name="TextBox 23">
            <a:extLst>
              <a:ext uri="{FF2B5EF4-FFF2-40B4-BE49-F238E27FC236}">
                <a16:creationId xmlns:a16="http://schemas.microsoft.com/office/drawing/2014/main" id="{1FCD4CCD-675D-A2B8-4E6E-08EC4320FD3B}"/>
              </a:ext>
            </a:extLst>
          </p:cNvPr>
          <p:cNvSpPr txBox="1"/>
          <p:nvPr/>
        </p:nvSpPr>
        <p:spPr>
          <a:xfrm rot="5400000">
            <a:off x="-611756" y="5005187"/>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25" name="TextBox 24">
            <a:extLst>
              <a:ext uri="{FF2B5EF4-FFF2-40B4-BE49-F238E27FC236}">
                <a16:creationId xmlns:a16="http://schemas.microsoft.com/office/drawing/2014/main" id="{7B3625FB-B32A-CB60-9504-77C0B22B5B5A}"/>
              </a:ext>
            </a:extLst>
          </p:cNvPr>
          <p:cNvSpPr txBox="1"/>
          <p:nvPr/>
        </p:nvSpPr>
        <p:spPr>
          <a:xfrm>
            <a:off x="575176" y="6440253"/>
            <a:ext cx="3455617" cy="369332"/>
          </a:xfrm>
          <a:prstGeom prst="rect">
            <a:avLst/>
          </a:prstGeom>
          <a:solidFill>
            <a:schemeClr val="bg1"/>
          </a:solidFill>
        </p:spPr>
        <p:txBody>
          <a:bodyPr wrap="square" rtlCol="0">
            <a:spAutoFit/>
          </a:bodyPr>
          <a:lstStyle/>
          <a:p>
            <a:pPr algn="ctr"/>
            <a:r>
              <a:rPr lang="en-US" dirty="0"/>
              <a:t>Mission Time</a:t>
            </a:r>
          </a:p>
        </p:txBody>
      </p:sp>
      <p:cxnSp>
        <p:nvCxnSpPr>
          <p:cNvPr id="28" name="Straight Connector 27">
            <a:extLst>
              <a:ext uri="{FF2B5EF4-FFF2-40B4-BE49-F238E27FC236}">
                <a16:creationId xmlns:a16="http://schemas.microsoft.com/office/drawing/2014/main" id="{4A5C2C88-2AE0-819B-5092-00764C7B819B}"/>
              </a:ext>
            </a:extLst>
          </p:cNvPr>
          <p:cNvCxnSpPr/>
          <p:nvPr/>
        </p:nvCxnSpPr>
        <p:spPr>
          <a:xfrm flipH="1">
            <a:off x="1292772" y="2475186"/>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4029644-FD2F-682C-0B7B-CB9946FB4CCD}"/>
              </a:ext>
            </a:extLst>
          </p:cNvPr>
          <p:cNvCxnSpPr/>
          <p:nvPr/>
        </p:nvCxnSpPr>
        <p:spPr>
          <a:xfrm flipH="1">
            <a:off x="1292772" y="5491388"/>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FE09027-D907-C929-EC66-9D51DAB6BF36}"/>
              </a:ext>
            </a:extLst>
          </p:cNvPr>
          <p:cNvCxnSpPr/>
          <p:nvPr/>
        </p:nvCxnSpPr>
        <p:spPr>
          <a:xfrm flipH="1">
            <a:off x="5290329" y="5729448"/>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241A28D-8E24-0807-AC33-638730895BE3}"/>
              </a:ext>
            </a:extLst>
          </p:cNvPr>
          <p:cNvCxnSpPr/>
          <p:nvPr/>
        </p:nvCxnSpPr>
        <p:spPr>
          <a:xfrm flipH="1">
            <a:off x="5290329" y="2603390"/>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9277EDA-1A43-1783-8ADB-AE4D1235C11A}"/>
              </a:ext>
            </a:extLst>
          </p:cNvPr>
          <p:cNvCxnSpPr/>
          <p:nvPr/>
        </p:nvCxnSpPr>
        <p:spPr>
          <a:xfrm flipH="1">
            <a:off x="9019464" y="3751057"/>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112F3264-50A7-DF89-EA43-D0DBC0EA0BFC}"/>
              </a:ext>
            </a:extLst>
          </p:cNvPr>
          <p:cNvSpPr/>
          <p:nvPr/>
        </p:nvSpPr>
        <p:spPr>
          <a:xfrm>
            <a:off x="4456273" y="-45010"/>
            <a:ext cx="745863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56119604-CC46-19D5-42E3-38BAF0CD06BF}"/>
              </a:ext>
            </a:extLst>
          </p:cNvPr>
          <p:cNvSpPr txBox="1"/>
          <p:nvPr/>
        </p:nvSpPr>
        <p:spPr>
          <a:xfrm>
            <a:off x="8779243" y="1112095"/>
            <a:ext cx="2585137" cy="646331"/>
          </a:xfrm>
          <a:prstGeom prst="rect">
            <a:avLst/>
          </a:prstGeom>
          <a:noFill/>
        </p:spPr>
        <p:txBody>
          <a:bodyPr wrap="square" rtlCol="0">
            <a:spAutoFit/>
          </a:bodyPr>
          <a:lstStyle/>
          <a:p>
            <a:r>
              <a:rPr lang="en-US" dirty="0">
                <a:solidFill>
                  <a:schemeClr val="bg1"/>
                </a:solidFill>
                <a:latin typeface="MgOpen Cosmetica" panose="020B0500000300020003" pitchFamily="34" charset="0"/>
              </a:rPr>
              <a:t>Flight level: 800–900 m (near cloud base)</a:t>
            </a:r>
          </a:p>
        </p:txBody>
      </p:sp>
      <p:sp>
        <p:nvSpPr>
          <p:cNvPr id="2" name="Oval 1">
            <a:extLst>
              <a:ext uri="{FF2B5EF4-FFF2-40B4-BE49-F238E27FC236}">
                <a16:creationId xmlns:a16="http://schemas.microsoft.com/office/drawing/2014/main" id="{DB059A0C-929A-0028-729F-9FB3BC0C233C}"/>
              </a:ext>
            </a:extLst>
          </p:cNvPr>
          <p:cNvSpPr/>
          <p:nvPr/>
        </p:nvSpPr>
        <p:spPr>
          <a:xfrm>
            <a:off x="2315183" y="1112095"/>
            <a:ext cx="680936" cy="198130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58BD10F3-3A3A-08D7-291A-D96A7D9B90A4}"/>
              </a:ext>
            </a:extLst>
          </p:cNvPr>
          <p:cNvSpPr/>
          <p:nvPr/>
        </p:nvSpPr>
        <p:spPr>
          <a:xfrm>
            <a:off x="1356772" y="4199201"/>
            <a:ext cx="680936" cy="198130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a:extLst>
              <a:ext uri="{FF2B5EF4-FFF2-40B4-BE49-F238E27FC236}">
                <a16:creationId xmlns:a16="http://schemas.microsoft.com/office/drawing/2014/main" id="{7C498EC8-0EA1-1EEF-C138-7DE631888AAB}"/>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13521086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F5F528-C37F-8BA8-8AB0-257FAAB2F40C}"/>
              </a:ext>
            </a:extLst>
          </p:cNvPr>
          <p:cNvPicPr>
            <a:picLocks noChangeAspect="1"/>
          </p:cNvPicPr>
          <p:nvPr/>
        </p:nvPicPr>
        <p:blipFill>
          <a:blip r:embed="rId3"/>
          <a:stretch>
            <a:fillRect/>
          </a:stretch>
        </p:blipFill>
        <p:spPr>
          <a:xfrm>
            <a:off x="931386" y="762710"/>
            <a:ext cx="2743200" cy="2743200"/>
          </a:xfrm>
          <a:prstGeom prst="rect">
            <a:avLst/>
          </a:prstGeom>
          <a:solidFill>
            <a:schemeClr val="bg1"/>
          </a:solidFill>
        </p:spPr>
      </p:pic>
      <p:pic>
        <p:nvPicPr>
          <p:cNvPr id="8" name="Picture 7">
            <a:extLst>
              <a:ext uri="{FF2B5EF4-FFF2-40B4-BE49-F238E27FC236}">
                <a16:creationId xmlns:a16="http://schemas.microsoft.com/office/drawing/2014/main" id="{1DB308A5-1304-A4B6-CECC-582D0A7C1B98}"/>
              </a:ext>
            </a:extLst>
          </p:cNvPr>
          <p:cNvPicPr>
            <a:picLocks noChangeAspect="1"/>
          </p:cNvPicPr>
          <p:nvPr/>
        </p:nvPicPr>
        <p:blipFill>
          <a:blip r:embed="rId4"/>
          <a:stretch>
            <a:fillRect/>
          </a:stretch>
        </p:blipFill>
        <p:spPr>
          <a:xfrm>
            <a:off x="931386" y="3818253"/>
            <a:ext cx="2743200" cy="2743200"/>
          </a:xfrm>
          <a:prstGeom prst="rect">
            <a:avLst/>
          </a:prstGeom>
          <a:solidFill>
            <a:schemeClr val="bg1"/>
          </a:solidFill>
        </p:spPr>
      </p:pic>
      <p:pic>
        <p:nvPicPr>
          <p:cNvPr id="10" name="Picture 9">
            <a:extLst>
              <a:ext uri="{FF2B5EF4-FFF2-40B4-BE49-F238E27FC236}">
                <a16:creationId xmlns:a16="http://schemas.microsoft.com/office/drawing/2014/main" id="{6015532D-65FD-9FBF-CDCC-F51D858AC5F0}"/>
              </a:ext>
            </a:extLst>
          </p:cNvPr>
          <p:cNvPicPr>
            <a:picLocks noChangeAspect="1"/>
          </p:cNvPicPr>
          <p:nvPr/>
        </p:nvPicPr>
        <p:blipFill>
          <a:blip r:embed="rId5"/>
          <a:stretch>
            <a:fillRect/>
          </a:stretch>
        </p:blipFill>
        <p:spPr>
          <a:xfrm>
            <a:off x="4937901" y="762710"/>
            <a:ext cx="2743200" cy="2743200"/>
          </a:xfrm>
          <a:prstGeom prst="rect">
            <a:avLst/>
          </a:prstGeom>
          <a:solidFill>
            <a:schemeClr val="bg1"/>
          </a:solidFill>
        </p:spPr>
      </p:pic>
      <p:pic>
        <p:nvPicPr>
          <p:cNvPr id="12" name="Picture 11">
            <a:extLst>
              <a:ext uri="{FF2B5EF4-FFF2-40B4-BE49-F238E27FC236}">
                <a16:creationId xmlns:a16="http://schemas.microsoft.com/office/drawing/2014/main" id="{0B669D11-295D-E17E-41B3-36E88A37B274}"/>
              </a:ext>
            </a:extLst>
          </p:cNvPr>
          <p:cNvPicPr>
            <a:picLocks noChangeAspect="1"/>
          </p:cNvPicPr>
          <p:nvPr/>
        </p:nvPicPr>
        <p:blipFill>
          <a:blip r:embed="rId6"/>
          <a:stretch>
            <a:fillRect/>
          </a:stretch>
        </p:blipFill>
        <p:spPr>
          <a:xfrm>
            <a:off x="4937901" y="3818253"/>
            <a:ext cx="2743200" cy="2743200"/>
          </a:xfrm>
          <a:prstGeom prst="rect">
            <a:avLst/>
          </a:prstGeom>
          <a:solidFill>
            <a:schemeClr val="bg1"/>
          </a:solidFill>
        </p:spPr>
      </p:pic>
      <p:sp>
        <p:nvSpPr>
          <p:cNvPr id="4" name="TextBox 3">
            <a:extLst>
              <a:ext uri="{FF2B5EF4-FFF2-40B4-BE49-F238E27FC236}">
                <a16:creationId xmlns:a16="http://schemas.microsoft.com/office/drawing/2014/main" id="{F48C4682-77E1-C7FB-9AF3-2DE617A4EE3A}"/>
              </a:ext>
            </a:extLst>
          </p:cNvPr>
          <p:cNvSpPr txBox="1"/>
          <p:nvPr/>
        </p:nvSpPr>
        <p:spPr>
          <a:xfrm rot="16200000">
            <a:off x="2474528" y="1949643"/>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5" name="TextBox 4">
            <a:extLst>
              <a:ext uri="{FF2B5EF4-FFF2-40B4-BE49-F238E27FC236}">
                <a16:creationId xmlns:a16="http://schemas.microsoft.com/office/drawing/2014/main" id="{28752659-A03E-DED2-28B8-37C857745FAE}"/>
              </a:ext>
            </a:extLst>
          </p:cNvPr>
          <p:cNvSpPr txBox="1"/>
          <p:nvPr/>
        </p:nvSpPr>
        <p:spPr>
          <a:xfrm rot="16200000">
            <a:off x="2474527" y="5005187"/>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6" name="TextBox 5">
            <a:extLst>
              <a:ext uri="{FF2B5EF4-FFF2-40B4-BE49-F238E27FC236}">
                <a16:creationId xmlns:a16="http://schemas.microsoft.com/office/drawing/2014/main" id="{8063DA59-31D3-6056-3F0C-69B07B8D5FAC}"/>
              </a:ext>
            </a:extLst>
          </p:cNvPr>
          <p:cNvSpPr txBox="1"/>
          <p:nvPr/>
        </p:nvSpPr>
        <p:spPr>
          <a:xfrm rot="5400000">
            <a:off x="-624880" y="1949643"/>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7" name="TextBox 6">
            <a:extLst>
              <a:ext uri="{FF2B5EF4-FFF2-40B4-BE49-F238E27FC236}">
                <a16:creationId xmlns:a16="http://schemas.microsoft.com/office/drawing/2014/main" id="{694E1AFC-37EB-8F76-D176-511D1F8F19BF}"/>
              </a:ext>
            </a:extLst>
          </p:cNvPr>
          <p:cNvSpPr txBox="1"/>
          <p:nvPr/>
        </p:nvSpPr>
        <p:spPr>
          <a:xfrm rot="5400000">
            <a:off x="-611756" y="5005187"/>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16" name="TextBox 15">
            <a:extLst>
              <a:ext uri="{FF2B5EF4-FFF2-40B4-BE49-F238E27FC236}">
                <a16:creationId xmlns:a16="http://schemas.microsoft.com/office/drawing/2014/main" id="{C110EAD9-7B40-684A-F1A2-0A806766688D}"/>
              </a:ext>
            </a:extLst>
          </p:cNvPr>
          <p:cNvSpPr txBox="1"/>
          <p:nvPr/>
        </p:nvSpPr>
        <p:spPr>
          <a:xfrm rot="16200000">
            <a:off x="6494167" y="1949643"/>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18" name="TextBox 17">
            <a:extLst>
              <a:ext uri="{FF2B5EF4-FFF2-40B4-BE49-F238E27FC236}">
                <a16:creationId xmlns:a16="http://schemas.microsoft.com/office/drawing/2014/main" id="{25C4657C-D5ED-272E-D8D9-DFD2830A6ED8}"/>
              </a:ext>
            </a:extLst>
          </p:cNvPr>
          <p:cNvSpPr txBox="1"/>
          <p:nvPr/>
        </p:nvSpPr>
        <p:spPr>
          <a:xfrm rot="16200000">
            <a:off x="6494166" y="5005187"/>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19" name="TextBox 18">
            <a:extLst>
              <a:ext uri="{FF2B5EF4-FFF2-40B4-BE49-F238E27FC236}">
                <a16:creationId xmlns:a16="http://schemas.microsoft.com/office/drawing/2014/main" id="{53674AA7-50FA-E5F9-6B5C-B713EB7F52BF}"/>
              </a:ext>
            </a:extLst>
          </p:cNvPr>
          <p:cNvSpPr txBox="1"/>
          <p:nvPr/>
        </p:nvSpPr>
        <p:spPr>
          <a:xfrm rot="5400000">
            <a:off x="3394759" y="1949643"/>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20" name="TextBox 19">
            <a:extLst>
              <a:ext uri="{FF2B5EF4-FFF2-40B4-BE49-F238E27FC236}">
                <a16:creationId xmlns:a16="http://schemas.microsoft.com/office/drawing/2014/main" id="{4E15624E-E73A-E49E-680C-B5BF1D42C2A4}"/>
              </a:ext>
            </a:extLst>
          </p:cNvPr>
          <p:cNvSpPr txBox="1"/>
          <p:nvPr/>
        </p:nvSpPr>
        <p:spPr>
          <a:xfrm rot="5400000">
            <a:off x="3407883" y="5005187"/>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23" name="TextBox 22">
            <a:extLst>
              <a:ext uri="{FF2B5EF4-FFF2-40B4-BE49-F238E27FC236}">
                <a16:creationId xmlns:a16="http://schemas.microsoft.com/office/drawing/2014/main" id="{98E9ED66-030E-1439-E52E-685B63268A30}"/>
              </a:ext>
            </a:extLst>
          </p:cNvPr>
          <p:cNvSpPr txBox="1"/>
          <p:nvPr/>
        </p:nvSpPr>
        <p:spPr>
          <a:xfrm>
            <a:off x="931386" y="233081"/>
            <a:ext cx="2743200" cy="369332"/>
          </a:xfrm>
          <a:prstGeom prst="rect">
            <a:avLst/>
          </a:prstGeom>
          <a:noFill/>
        </p:spPr>
        <p:txBody>
          <a:bodyPr wrap="square" rtlCol="0">
            <a:spAutoFit/>
          </a:bodyPr>
          <a:lstStyle/>
          <a:p>
            <a:pPr algn="ctr"/>
            <a:r>
              <a:rPr lang="en-US" dirty="0">
                <a:solidFill>
                  <a:schemeClr val="bg1"/>
                </a:solidFill>
                <a:latin typeface="MgOpen Cosmetica" panose="020B0500000300020003" pitchFamily="34" charset="0"/>
              </a:rPr>
              <a:t>Warm Updrafts</a:t>
            </a:r>
          </a:p>
        </p:txBody>
      </p:sp>
      <p:sp>
        <p:nvSpPr>
          <p:cNvPr id="24" name="TextBox 23">
            <a:extLst>
              <a:ext uri="{FF2B5EF4-FFF2-40B4-BE49-F238E27FC236}">
                <a16:creationId xmlns:a16="http://schemas.microsoft.com/office/drawing/2014/main" id="{97C8CBDC-D35C-EBCA-31FB-D7834A033DE9}"/>
              </a:ext>
            </a:extLst>
          </p:cNvPr>
          <p:cNvSpPr txBox="1"/>
          <p:nvPr/>
        </p:nvSpPr>
        <p:spPr>
          <a:xfrm>
            <a:off x="6827660" y="233081"/>
            <a:ext cx="2743200" cy="369332"/>
          </a:xfrm>
          <a:prstGeom prst="rect">
            <a:avLst/>
          </a:prstGeom>
          <a:noFill/>
        </p:spPr>
        <p:txBody>
          <a:bodyPr wrap="square" rtlCol="0">
            <a:spAutoFit/>
          </a:bodyPr>
          <a:lstStyle/>
          <a:p>
            <a:pPr algn="ctr"/>
            <a:r>
              <a:rPr lang="en-US" dirty="0">
                <a:solidFill>
                  <a:schemeClr val="bg1"/>
                </a:solidFill>
                <a:latin typeface="MgOpen Cosmetica" panose="020B0500000300020003" pitchFamily="34" charset="0"/>
              </a:rPr>
              <a:t>Cold Updrafts</a:t>
            </a:r>
          </a:p>
        </p:txBody>
      </p:sp>
      <p:cxnSp>
        <p:nvCxnSpPr>
          <p:cNvPr id="26" name="Straight Connector 25">
            <a:extLst>
              <a:ext uri="{FF2B5EF4-FFF2-40B4-BE49-F238E27FC236}">
                <a16:creationId xmlns:a16="http://schemas.microsoft.com/office/drawing/2014/main" id="{81A3A231-0DCC-4D87-5C9A-6DA57BA2803E}"/>
              </a:ext>
            </a:extLst>
          </p:cNvPr>
          <p:cNvCxnSpPr/>
          <p:nvPr/>
        </p:nvCxnSpPr>
        <p:spPr>
          <a:xfrm flipH="1">
            <a:off x="1292772" y="2475186"/>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25F9B88-424B-D24C-986E-A0B0E6B97C48}"/>
              </a:ext>
            </a:extLst>
          </p:cNvPr>
          <p:cNvCxnSpPr/>
          <p:nvPr/>
        </p:nvCxnSpPr>
        <p:spPr>
          <a:xfrm flipH="1">
            <a:off x="1292772" y="5491388"/>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88727DC-F05D-2D58-D8C6-F03446A31426}"/>
              </a:ext>
            </a:extLst>
          </p:cNvPr>
          <p:cNvCxnSpPr/>
          <p:nvPr/>
        </p:nvCxnSpPr>
        <p:spPr>
          <a:xfrm flipH="1">
            <a:off x="5290329" y="5729448"/>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AAB5069-2174-A5BE-0CE3-682B4069EE4D}"/>
              </a:ext>
            </a:extLst>
          </p:cNvPr>
          <p:cNvCxnSpPr/>
          <p:nvPr/>
        </p:nvCxnSpPr>
        <p:spPr>
          <a:xfrm flipH="1">
            <a:off x="5290329" y="2603390"/>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396A430-10A7-5BB0-DECA-F3A1FB761408}"/>
              </a:ext>
            </a:extLst>
          </p:cNvPr>
          <p:cNvSpPr txBox="1"/>
          <p:nvPr/>
        </p:nvSpPr>
        <p:spPr>
          <a:xfrm>
            <a:off x="575176" y="6440253"/>
            <a:ext cx="3455617" cy="369332"/>
          </a:xfrm>
          <a:prstGeom prst="rect">
            <a:avLst/>
          </a:prstGeom>
          <a:solidFill>
            <a:schemeClr val="bg1"/>
          </a:solidFill>
        </p:spPr>
        <p:txBody>
          <a:bodyPr wrap="square" rtlCol="0">
            <a:spAutoFit/>
          </a:bodyPr>
          <a:lstStyle/>
          <a:p>
            <a:pPr algn="ctr"/>
            <a:r>
              <a:rPr lang="en-US" dirty="0"/>
              <a:t>Mission Time</a:t>
            </a:r>
          </a:p>
        </p:txBody>
      </p:sp>
      <p:sp>
        <p:nvSpPr>
          <p:cNvPr id="32" name="TextBox 31">
            <a:extLst>
              <a:ext uri="{FF2B5EF4-FFF2-40B4-BE49-F238E27FC236}">
                <a16:creationId xmlns:a16="http://schemas.microsoft.com/office/drawing/2014/main" id="{D63F7223-7FD2-6295-9142-3EBB9DBC35EE}"/>
              </a:ext>
            </a:extLst>
          </p:cNvPr>
          <p:cNvSpPr txBox="1"/>
          <p:nvPr/>
        </p:nvSpPr>
        <p:spPr>
          <a:xfrm>
            <a:off x="4594816" y="6430321"/>
            <a:ext cx="3455617" cy="369332"/>
          </a:xfrm>
          <a:prstGeom prst="rect">
            <a:avLst/>
          </a:prstGeom>
          <a:solidFill>
            <a:schemeClr val="bg1"/>
          </a:solidFill>
        </p:spPr>
        <p:txBody>
          <a:bodyPr wrap="square" rtlCol="0">
            <a:spAutoFit/>
          </a:bodyPr>
          <a:lstStyle/>
          <a:p>
            <a:pPr algn="ctr"/>
            <a:r>
              <a:rPr lang="en-US" dirty="0"/>
              <a:t>Mission Time</a:t>
            </a:r>
          </a:p>
        </p:txBody>
      </p:sp>
      <p:sp>
        <p:nvSpPr>
          <p:cNvPr id="35" name="TextBox 34">
            <a:extLst>
              <a:ext uri="{FF2B5EF4-FFF2-40B4-BE49-F238E27FC236}">
                <a16:creationId xmlns:a16="http://schemas.microsoft.com/office/drawing/2014/main" id="{A7B1A7C4-87D9-D5FF-C81F-28C9CD3F37D4}"/>
              </a:ext>
            </a:extLst>
          </p:cNvPr>
          <p:cNvSpPr txBox="1"/>
          <p:nvPr/>
        </p:nvSpPr>
        <p:spPr>
          <a:xfrm>
            <a:off x="8779243" y="1112095"/>
            <a:ext cx="2585137" cy="646331"/>
          </a:xfrm>
          <a:prstGeom prst="rect">
            <a:avLst/>
          </a:prstGeom>
          <a:noFill/>
        </p:spPr>
        <p:txBody>
          <a:bodyPr wrap="square" rtlCol="0">
            <a:spAutoFit/>
          </a:bodyPr>
          <a:lstStyle/>
          <a:p>
            <a:r>
              <a:rPr lang="en-US" dirty="0">
                <a:solidFill>
                  <a:schemeClr val="bg1"/>
                </a:solidFill>
                <a:latin typeface="MgOpen Cosmetica" panose="020B0500000300020003" pitchFamily="34" charset="0"/>
              </a:rPr>
              <a:t>Flight level: 800–900 m (near cloud base)</a:t>
            </a:r>
          </a:p>
        </p:txBody>
      </p:sp>
      <p:sp>
        <p:nvSpPr>
          <p:cNvPr id="37" name="Oval 36">
            <a:extLst>
              <a:ext uri="{FF2B5EF4-FFF2-40B4-BE49-F238E27FC236}">
                <a16:creationId xmlns:a16="http://schemas.microsoft.com/office/drawing/2014/main" id="{D4B456C0-4505-1C88-FC99-504F1A6237FA}"/>
              </a:ext>
            </a:extLst>
          </p:cNvPr>
          <p:cNvSpPr/>
          <p:nvPr/>
        </p:nvSpPr>
        <p:spPr>
          <a:xfrm>
            <a:off x="6142097" y="4113989"/>
            <a:ext cx="680936" cy="198130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7147525A-2E4D-B2AA-5C0D-985271E3F5A6}"/>
              </a:ext>
            </a:extLst>
          </p:cNvPr>
          <p:cNvSpPr/>
          <p:nvPr/>
        </p:nvSpPr>
        <p:spPr>
          <a:xfrm>
            <a:off x="6392801" y="1112095"/>
            <a:ext cx="680936" cy="198130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31040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F5F528-C37F-8BA8-8AB0-257FAAB2F40C}"/>
              </a:ext>
            </a:extLst>
          </p:cNvPr>
          <p:cNvPicPr>
            <a:picLocks noChangeAspect="1"/>
          </p:cNvPicPr>
          <p:nvPr/>
        </p:nvPicPr>
        <p:blipFill>
          <a:blip r:embed="rId3"/>
          <a:stretch>
            <a:fillRect/>
          </a:stretch>
        </p:blipFill>
        <p:spPr>
          <a:xfrm>
            <a:off x="931386" y="762710"/>
            <a:ext cx="2743200" cy="2743200"/>
          </a:xfrm>
          <a:prstGeom prst="rect">
            <a:avLst/>
          </a:prstGeom>
          <a:solidFill>
            <a:schemeClr val="bg1"/>
          </a:solidFill>
        </p:spPr>
      </p:pic>
      <p:pic>
        <p:nvPicPr>
          <p:cNvPr id="8" name="Picture 7">
            <a:extLst>
              <a:ext uri="{FF2B5EF4-FFF2-40B4-BE49-F238E27FC236}">
                <a16:creationId xmlns:a16="http://schemas.microsoft.com/office/drawing/2014/main" id="{1DB308A5-1304-A4B6-CECC-582D0A7C1B98}"/>
              </a:ext>
            </a:extLst>
          </p:cNvPr>
          <p:cNvPicPr>
            <a:picLocks noChangeAspect="1"/>
          </p:cNvPicPr>
          <p:nvPr/>
        </p:nvPicPr>
        <p:blipFill>
          <a:blip r:embed="rId4"/>
          <a:stretch>
            <a:fillRect/>
          </a:stretch>
        </p:blipFill>
        <p:spPr>
          <a:xfrm>
            <a:off x="931386" y="3818253"/>
            <a:ext cx="2743200" cy="2743200"/>
          </a:xfrm>
          <a:prstGeom prst="rect">
            <a:avLst/>
          </a:prstGeom>
          <a:solidFill>
            <a:schemeClr val="bg1"/>
          </a:solidFill>
        </p:spPr>
      </p:pic>
      <p:pic>
        <p:nvPicPr>
          <p:cNvPr id="10" name="Picture 9">
            <a:extLst>
              <a:ext uri="{FF2B5EF4-FFF2-40B4-BE49-F238E27FC236}">
                <a16:creationId xmlns:a16="http://schemas.microsoft.com/office/drawing/2014/main" id="{6015532D-65FD-9FBF-CDCC-F51D858AC5F0}"/>
              </a:ext>
            </a:extLst>
          </p:cNvPr>
          <p:cNvPicPr>
            <a:picLocks noChangeAspect="1"/>
          </p:cNvPicPr>
          <p:nvPr/>
        </p:nvPicPr>
        <p:blipFill>
          <a:blip r:embed="rId5"/>
          <a:stretch>
            <a:fillRect/>
          </a:stretch>
        </p:blipFill>
        <p:spPr>
          <a:xfrm>
            <a:off x="4937901" y="762710"/>
            <a:ext cx="2743200" cy="2743200"/>
          </a:xfrm>
          <a:prstGeom prst="rect">
            <a:avLst/>
          </a:prstGeom>
          <a:solidFill>
            <a:schemeClr val="bg1"/>
          </a:solidFill>
        </p:spPr>
      </p:pic>
      <p:pic>
        <p:nvPicPr>
          <p:cNvPr id="12" name="Picture 11">
            <a:extLst>
              <a:ext uri="{FF2B5EF4-FFF2-40B4-BE49-F238E27FC236}">
                <a16:creationId xmlns:a16="http://schemas.microsoft.com/office/drawing/2014/main" id="{0B669D11-295D-E17E-41B3-36E88A37B274}"/>
              </a:ext>
            </a:extLst>
          </p:cNvPr>
          <p:cNvPicPr>
            <a:picLocks noChangeAspect="1"/>
          </p:cNvPicPr>
          <p:nvPr/>
        </p:nvPicPr>
        <p:blipFill>
          <a:blip r:embed="rId6"/>
          <a:stretch>
            <a:fillRect/>
          </a:stretch>
        </p:blipFill>
        <p:spPr>
          <a:xfrm>
            <a:off x="4937901" y="3818253"/>
            <a:ext cx="2743200" cy="2743200"/>
          </a:xfrm>
          <a:prstGeom prst="rect">
            <a:avLst/>
          </a:prstGeom>
          <a:solidFill>
            <a:schemeClr val="bg1"/>
          </a:solidFill>
        </p:spPr>
      </p:pic>
      <p:pic>
        <p:nvPicPr>
          <p:cNvPr id="14" name="Picture 13">
            <a:extLst>
              <a:ext uri="{FF2B5EF4-FFF2-40B4-BE49-F238E27FC236}">
                <a16:creationId xmlns:a16="http://schemas.microsoft.com/office/drawing/2014/main" id="{AACDF80C-3553-B430-B26D-40B73B11DEEB}"/>
              </a:ext>
            </a:extLst>
          </p:cNvPr>
          <p:cNvPicPr>
            <a:picLocks noChangeAspect="1"/>
          </p:cNvPicPr>
          <p:nvPr/>
        </p:nvPicPr>
        <p:blipFill>
          <a:blip r:embed="rId7"/>
          <a:stretch>
            <a:fillRect/>
          </a:stretch>
        </p:blipFill>
        <p:spPr>
          <a:xfrm>
            <a:off x="8675477" y="2401324"/>
            <a:ext cx="2743200" cy="2743200"/>
          </a:xfrm>
          <a:prstGeom prst="rect">
            <a:avLst/>
          </a:prstGeom>
          <a:solidFill>
            <a:schemeClr val="bg1"/>
          </a:solidFill>
        </p:spPr>
      </p:pic>
      <p:sp>
        <p:nvSpPr>
          <p:cNvPr id="4" name="TextBox 3">
            <a:extLst>
              <a:ext uri="{FF2B5EF4-FFF2-40B4-BE49-F238E27FC236}">
                <a16:creationId xmlns:a16="http://schemas.microsoft.com/office/drawing/2014/main" id="{F48C4682-77E1-C7FB-9AF3-2DE617A4EE3A}"/>
              </a:ext>
            </a:extLst>
          </p:cNvPr>
          <p:cNvSpPr txBox="1"/>
          <p:nvPr/>
        </p:nvSpPr>
        <p:spPr>
          <a:xfrm rot="16200000">
            <a:off x="2474528" y="1949643"/>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5" name="TextBox 4">
            <a:extLst>
              <a:ext uri="{FF2B5EF4-FFF2-40B4-BE49-F238E27FC236}">
                <a16:creationId xmlns:a16="http://schemas.microsoft.com/office/drawing/2014/main" id="{28752659-A03E-DED2-28B8-37C857745FAE}"/>
              </a:ext>
            </a:extLst>
          </p:cNvPr>
          <p:cNvSpPr txBox="1"/>
          <p:nvPr/>
        </p:nvSpPr>
        <p:spPr>
          <a:xfrm rot="16200000">
            <a:off x="2474527" y="5005187"/>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6" name="TextBox 5">
            <a:extLst>
              <a:ext uri="{FF2B5EF4-FFF2-40B4-BE49-F238E27FC236}">
                <a16:creationId xmlns:a16="http://schemas.microsoft.com/office/drawing/2014/main" id="{8063DA59-31D3-6056-3F0C-69B07B8D5FAC}"/>
              </a:ext>
            </a:extLst>
          </p:cNvPr>
          <p:cNvSpPr txBox="1"/>
          <p:nvPr/>
        </p:nvSpPr>
        <p:spPr>
          <a:xfrm rot="5400000">
            <a:off x="-624880" y="1949643"/>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7" name="TextBox 6">
            <a:extLst>
              <a:ext uri="{FF2B5EF4-FFF2-40B4-BE49-F238E27FC236}">
                <a16:creationId xmlns:a16="http://schemas.microsoft.com/office/drawing/2014/main" id="{694E1AFC-37EB-8F76-D176-511D1F8F19BF}"/>
              </a:ext>
            </a:extLst>
          </p:cNvPr>
          <p:cNvSpPr txBox="1"/>
          <p:nvPr/>
        </p:nvSpPr>
        <p:spPr>
          <a:xfrm rot="5400000">
            <a:off x="-611756" y="5005187"/>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16" name="TextBox 15">
            <a:extLst>
              <a:ext uri="{FF2B5EF4-FFF2-40B4-BE49-F238E27FC236}">
                <a16:creationId xmlns:a16="http://schemas.microsoft.com/office/drawing/2014/main" id="{C110EAD9-7B40-684A-F1A2-0A806766688D}"/>
              </a:ext>
            </a:extLst>
          </p:cNvPr>
          <p:cNvSpPr txBox="1"/>
          <p:nvPr/>
        </p:nvSpPr>
        <p:spPr>
          <a:xfrm rot="16200000">
            <a:off x="6494167" y="1949643"/>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18" name="TextBox 17">
            <a:extLst>
              <a:ext uri="{FF2B5EF4-FFF2-40B4-BE49-F238E27FC236}">
                <a16:creationId xmlns:a16="http://schemas.microsoft.com/office/drawing/2014/main" id="{25C4657C-D5ED-272E-D8D9-DFD2830A6ED8}"/>
              </a:ext>
            </a:extLst>
          </p:cNvPr>
          <p:cNvSpPr txBox="1"/>
          <p:nvPr/>
        </p:nvSpPr>
        <p:spPr>
          <a:xfrm rot="16200000">
            <a:off x="6494166" y="5005187"/>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19" name="TextBox 18">
            <a:extLst>
              <a:ext uri="{FF2B5EF4-FFF2-40B4-BE49-F238E27FC236}">
                <a16:creationId xmlns:a16="http://schemas.microsoft.com/office/drawing/2014/main" id="{53674AA7-50FA-E5F9-6B5C-B713EB7F52BF}"/>
              </a:ext>
            </a:extLst>
          </p:cNvPr>
          <p:cNvSpPr txBox="1"/>
          <p:nvPr/>
        </p:nvSpPr>
        <p:spPr>
          <a:xfrm rot="5400000">
            <a:off x="3394759" y="1949643"/>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20" name="TextBox 19">
            <a:extLst>
              <a:ext uri="{FF2B5EF4-FFF2-40B4-BE49-F238E27FC236}">
                <a16:creationId xmlns:a16="http://schemas.microsoft.com/office/drawing/2014/main" id="{4E15624E-E73A-E49E-680C-B5BF1D42C2A4}"/>
              </a:ext>
            </a:extLst>
          </p:cNvPr>
          <p:cNvSpPr txBox="1"/>
          <p:nvPr/>
        </p:nvSpPr>
        <p:spPr>
          <a:xfrm rot="5400000">
            <a:off x="3407883" y="5005187"/>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21" name="TextBox 20">
            <a:extLst>
              <a:ext uri="{FF2B5EF4-FFF2-40B4-BE49-F238E27FC236}">
                <a16:creationId xmlns:a16="http://schemas.microsoft.com/office/drawing/2014/main" id="{FF8F38C8-A7E0-3C3F-9177-4D049471A306}"/>
              </a:ext>
            </a:extLst>
          </p:cNvPr>
          <p:cNvSpPr txBox="1"/>
          <p:nvPr/>
        </p:nvSpPr>
        <p:spPr>
          <a:xfrm rot="16200000">
            <a:off x="10231743" y="3588258"/>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22" name="TextBox 21">
            <a:extLst>
              <a:ext uri="{FF2B5EF4-FFF2-40B4-BE49-F238E27FC236}">
                <a16:creationId xmlns:a16="http://schemas.microsoft.com/office/drawing/2014/main" id="{9E2675E3-A514-E1F4-A8D2-A9FCCBAD36C9}"/>
              </a:ext>
            </a:extLst>
          </p:cNvPr>
          <p:cNvSpPr txBox="1"/>
          <p:nvPr/>
        </p:nvSpPr>
        <p:spPr>
          <a:xfrm rot="5400000">
            <a:off x="7132335" y="3588258"/>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23" name="TextBox 22">
            <a:extLst>
              <a:ext uri="{FF2B5EF4-FFF2-40B4-BE49-F238E27FC236}">
                <a16:creationId xmlns:a16="http://schemas.microsoft.com/office/drawing/2014/main" id="{98E9ED66-030E-1439-E52E-685B63268A30}"/>
              </a:ext>
            </a:extLst>
          </p:cNvPr>
          <p:cNvSpPr txBox="1"/>
          <p:nvPr/>
        </p:nvSpPr>
        <p:spPr>
          <a:xfrm>
            <a:off x="931386" y="233081"/>
            <a:ext cx="2743200" cy="369332"/>
          </a:xfrm>
          <a:prstGeom prst="rect">
            <a:avLst/>
          </a:prstGeom>
          <a:noFill/>
        </p:spPr>
        <p:txBody>
          <a:bodyPr wrap="square" rtlCol="0">
            <a:spAutoFit/>
          </a:bodyPr>
          <a:lstStyle/>
          <a:p>
            <a:pPr algn="ctr"/>
            <a:r>
              <a:rPr lang="en-US" dirty="0">
                <a:solidFill>
                  <a:schemeClr val="bg1"/>
                </a:solidFill>
                <a:latin typeface="MgOpen Cosmetica" panose="020B0500000300020003" pitchFamily="34" charset="0"/>
              </a:rPr>
              <a:t>Warm Updrafts</a:t>
            </a:r>
          </a:p>
        </p:txBody>
      </p:sp>
      <p:sp>
        <p:nvSpPr>
          <p:cNvPr id="24" name="TextBox 23">
            <a:extLst>
              <a:ext uri="{FF2B5EF4-FFF2-40B4-BE49-F238E27FC236}">
                <a16:creationId xmlns:a16="http://schemas.microsoft.com/office/drawing/2014/main" id="{97C8CBDC-D35C-EBCA-31FB-D7834A033DE9}"/>
              </a:ext>
            </a:extLst>
          </p:cNvPr>
          <p:cNvSpPr txBox="1"/>
          <p:nvPr/>
        </p:nvSpPr>
        <p:spPr>
          <a:xfrm>
            <a:off x="6827660" y="233081"/>
            <a:ext cx="2743200" cy="369332"/>
          </a:xfrm>
          <a:prstGeom prst="rect">
            <a:avLst/>
          </a:prstGeom>
          <a:noFill/>
        </p:spPr>
        <p:txBody>
          <a:bodyPr wrap="square" rtlCol="0">
            <a:spAutoFit/>
          </a:bodyPr>
          <a:lstStyle/>
          <a:p>
            <a:pPr algn="ctr"/>
            <a:r>
              <a:rPr lang="en-US" dirty="0">
                <a:solidFill>
                  <a:schemeClr val="bg1"/>
                </a:solidFill>
                <a:latin typeface="MgOpen Cosmetica" panose="020B0500000300020003" pitchFamily="34" charset="0"/>
              </a:rPr>
              <a:t>Cold Updrafts</a:t>
            </a:r>
          </a:p>
        </p:txBody>
      </p:sp>
      <p:cxnSp>
        <p:nvCxnSpPr>
          <p:cNvPr id="26" name="Straight Connector 25">
            <a:extLst>
              <a:ext uri="{FF2B5EF4-FFF2-40B4-BE49-F238E27FC236}">
                <a16:creationId xmlns:a16="http://schemas.microsoft.com/office/drawing/2014/main" id="{81A3A231-0DCC-4D87-5C9A-6DA57BA2803E}"/>
              </a:ext>
            </a:extLst>
          </p:cNvPr>
          <p:cNvCxnSpPr/>
          <p:nvPr/>
        </p:nvCxnSpPr>
        <p:spPr>
          <a:xfrm flipH="1">
            <a:off x="1292772" y="2475186"/>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25F9B88-424B-D24C-986E-A0B0E6B97C48}"/>
              </a:ext>
            </a:extLst>
          </p:cNvPr>
          <p:cNvCxnSpPr/>
          <p:nvPr/>
        </p:nvCxnSpPr>
        <p:spPr>
          <a:xfrm flipH="1">
            <a:off x="1292772" y="5491388"/>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88727DC-F05D-2D58-D8C6-F03446A31426}"/>
              </a:ext>
            </a:extLst>
          </p:cNvPr>
          <p:cNvCxnSpPr/>
          <p:nvPr/>
        </p:nvCxnSpPr>
        <p:spPr>
          <a:xfrm flipH="1">
            <a:off x="5290329" y="5729448"/>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AAB5069-2174-A5BE-0CE3-682B4069EE4D}"/>
              </a:ext>
            </a:extLst>
          </p:cNvPr>
          <p:cNvCxnSpPr/>
          <p:nvPr/>
        </p:nvCxnSpPr>
        <p:spPr>
          <a:xfrm flipH="1">
            <a:off x="5290329" y="2603390"/>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260489B-1C44-D6AE-242C-A9CCAF681F0B}"/>
              </a:ext>
            </a:extLst>
          </p:cNvPr>
          <p:cNvCxnSpPr/>
          <p:nvPr/>
        </p:nvCxnSpPr>
        <p:spPr>
          <a:xfrm flipH="1">
            <a:off x="9019464" y="3751057"/>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396A430-10A7-5BB0-DECA-F3A1FB761408}"/>
              </a:ext>
            </a:extLst>
          </p:cNvPr>
          <p:cNvSpPr txBox="1"/>
          <p:nvPr/>
        </p:nvSpPr>
        <p:spPr>
          <a:xfrm>
            <a:off x="575176" y="6440253"/>
            <a:ext cx="3455617" cy="369332"/>
          </a:xfrm>
          <a:prstGeom prst="rect">
            <a:avLst/>
          </a:prstGeom>
          <a:solidFill>
            <a:schemeClr val="bg1"/>
          </a:solidFill>
        </p:spPr>
        <p:txBody>
          <a:bodyPr wrap="square" rtlCol="0">
            <a:spAutoFit/>
          </a:bodyPr>
          <a:lstStyle/>
          <a:p>
            <a:pPr algn="ctr"/>
            <a:r>
              <a:rPr lang="en-US" dirty="0"/>
              <a:t>Mission Time</a:t>
            </a:r>
          </a:p>
        </p:txBody>
      </p:sp>
      <p:sp>
        <p:nvSpPr>
          <p:cNvPr id="32" name="TextBox 31">
            <a:extLst>
              <a:ext uri="{FF2B5EF4-FFF2-40B4-BE49-F238E27FC236}">
                <a16:creationId xmlns:a16="http://schemas.microsoft.com/office/drawing/2014/main" id="{D63F7223-7FD2-6295-9142-3EBB9DBC35EE}"/>
              </a:ext>
            </a:extLst>
          </p:cNvPr>
          <p:cNvSpPr txBox="1"/>
          <p:nvPr/>
        </p:nvSpPr>
        <p:spPr>
          <a:xfrm>
            <a:off x="4594816" y="6430321"/>
            <a:ext cx="3455617" cy="369332"/>
          </a:xfrm>
          <a:prstGeom prst="rect">
            <a:avLst/>
          </a:prstGeom>
          <a:solidFill>
            <a:schemeClr val="bg1"/>
          </a:solidFill>
        </p:spPr>
        <p:txBody>
          <a:bodyPr wrap="square" rtlCol="0">
            <a:spAutoFit/>
          </a:bodyPr>
          <a:lstStyle/>
          <a:p>
            <a:pPr algn="ctr"/>
            <a:r>
              <a:rPr lang="en-US" dirty="0"/>
              <a:t>Mission Time</a:t>
            </a:r>
          </a:p>
        </p:txBody>
      </p:sp>
      <p:sp>
        <p:nvSpPr>
          <p:cNvPr id="33" name="TextBox 32">
            <a:extLst>
              <a:ext uri="{FF2B5EF4-FFF2-40B4-BE49-F238E27FC236}">
                <a16:creationId xmlns:a16="http://schemas.microsoft.com/office/drawing/2014/main" id="{16CDC986-016E-E87D-63F2-13D1F99A95FD}"/>
              </a:ext>
            </a:extLst>
          </p:cNvPr>
          <p:cNvSpPr txBox="1"/>
          <p:nvPr/>
        </p:nvSpPr>
        <p:spPr>
          <a:xfrm>
            <a:off x="8319268" y="5100791"/>
            <a:ext cx="3468741" cy="369332"/>
          </a:xfrm>
          <a:prstGeom prst="rect">
            <a:avLst/>
          </a:prstGeom>
          <a:solidFill>
            <a:schemeClr val="bg1"/>
          </a:solidFill>
        </p:spPr>
        <p:txBody>
          <a:bodyPr wrap="square" rtlCol="0">
            <a:spAutoFit/>
          </a:bodyPr>
          <a:lstStyle/>
          <a:p>
            <a:pPr algn="ctr"/>
            <a:r>
              <a:rPr lang="en-US" dirty="0"/>
              <a:t>Mission Time</a:t>
            </a:r>
          </a:p>
        </p:txBody>
      </p:sp>
      <p:sp>
        <p:nvSpPr>
          <p:cNvPr id="34" name="TextBox 33">
            <a:extLst>
              <a:ext uri="{FF2B5EF4-FFF2-40B4-BE49-F238E27FC236}">
                <a16:creationId xmlns:a16="http://schemas.microsoft.com/office/drawing/2014/main" id="{13473DF5-2C49-A957-65A6-99C702DF5B76}"/>
              </a:ext>
            </a:extLst>
          </p:cNvPr>
          <p:cNvSpPr txBox="1"/>
          <p:nvPr/>
        </p:nvSpPr>
        <p:spPr>
          <a:xfrm>
            <a:off x="8431734" y="5783990"/>
            <a:ext cx="3455617" cy="830997"/>
          </a:xfrm>
          <a:prstGeom prst="rect">
            <a:avLst/>
          </a:prstGeom>
          <a:noFill/>
        </p:spPr>
        <p:txBody>
          <a:bodyPr wrap="square" rtlCol="0">
            <a:spAutoFit/>
          </a:bodyPr>
          <a:lstStyle/>
          <a:p>
            <a:r>
              <a:rPr lang="en-US" sz="1600" b="1" dirty="0">
                <a:solidFill>
                  <a:srgbClr val="FFFF00"/>
                </a:solidFill>
                <a:latin typeface="MgOpen Cosmetica" panose="020B0500000300020003" pitchFamily="34" charset="0"/>
              </a:rPr>
              <a:t>15–25% of observed updrafts were cold regardless of the length of the cross-section sampled.</a:t>
            </a:r>
          </a:p>
        </p:txBody>
      </p:sp>
      <p:sp>
        <p:nvSpPr>
          <p:cNvPr id="2" name="TextBox 1">
            <a:extLst>
              <a:ext uri="{FF2B5EF4-FFF2-40B4-BE49-F238E27FC236}">
                <a16:creationId xmlns:a16="http://schemas.microsoft.com/office/drawing/2014/main" id="{DCE72B04-9138-E79A-3D3F-95DE498A31EE}"/>
              </a:ext>
            </a:extLst>
          </p:cNvPr>
          <p:cNvSpPr txBox="1"/>
          <p:nvPr/>
        </p:nvSpPr>
        <p:spPr>
          <a:xfrm>
            <a:off x="8779243" y="1112095"/>
            <a:ext cx="2585137" cy="646331"/>
          </a:xfrm>
          <a:prstGeom prst="rect">
            <a:avLst/>
          </a:prstGeom>
          <a:noFill/>
        </p:spPr>
        <p:txBody>
          <a:bodyPr wrap="square" rtlCol="0">
            <a:spAutoFit/>
          </a:bodyPr>
          <a:lstStyle/>
          <a:p>
            <a:r>
              <a:rPr lang="en-US" dirty="0">
                <a:solidFill>
                  <a:schemeClr val="bg1"/>
                </a:solidFill>
                <a:latin typeface="MgOpen Cosmetica" panose="020B0500000300020003" pitchFamily="34" charset="0"/>
              </a:rPr>
              <a:t>Flight level: 800–900 m (near cloud base)</a:t>
            </a:r>
          </a:p>
        </p:txBody>
      </p:sp>
      <p:sp>
        <p:nvSpPr>
          <p:cNvPr id="11" name="Oval 10">
            <a:extLst>
              <a:ext uri="{FF2B5EF4-FFF2-40B4-BE49-F238E27FC236}">
                <a16:creationId xmlns:a16="http://schemas.microsoft.com/office/drawing/2014/main" id="{0D5B9D85-B925-6FF6-C37D-922CB4E3E739}"/>
              </a:ext>
            </a:extLst>
          </p:cNvPr>
          <p:cNvSpPr/>
          <p:nvPr/>
        </p:nvSpPr>
        <p:spPr>
          <a:xfrm>
            <a:off x="10544531" y="2782273"/>
            <a:ext cx="680936" cy="1981301"/>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87765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56533AE-777B-F067-B203-D2D98472595C}"/>
              </a:ext>
            </a:extLst>
          </p:cNvPr>
          <p:cNvGrpSpPr/>
          <p:nvPr/>
        </p:nvGrpSpPr>
        <p:grpSpPr>
          <a:xfrm>
            <a:off x="4238793" y="175826"/>
            <a:ext cx="7465119" cy="6506348"/>
            <a:chOff x="2701051" y="125556"/>
            <a:chExt cx="7465119" cy="6506348"/>
          </a:xfrm>
        </p:grpSpPr>
        <p:pic>
          <p:nvPicPr>
            <p:cNvPr id="3" name="Picture 2">
              <a:extLst>
                <a:ext uri="{FF2B5EF4-FFF2-40B4-BE49-F238E27FC236}">
                  <a16:creationId xmlns:a16="http://schemas.microsoft.com/office/drawing/2014/main" id="{DDF2F9CF-951D-80D0-F295-B1030F8F6C2C}"/>
                </a:ext>
              </a:extLst>
            </p:cNvPr>
            <p:cNvPicPr>
              <a:picLocks noChangeAspect="1"/>
            </p:cNvPicPr>
            <p:nvPr/>
          </p:nvPicPr>
          <p:blipFill>
            <a:blip r:embed="rId2"/>
            <a:stretch>
              <a:fillRect/>
            </a:stretch>
          </p:blipFill>
          <p:spPr>
            <a:xfrm>
              <a:off x="2719339" y="3429000"/>
              <a:ext cx="3465576" cy="3202904"/>
            </a:xfrm>
            <a:prstGeom prst="rect">
              <a:avLst/>
            </a:prstGeom>
            <a:solidFill>
              <a:schemeClr val="bg1"/>
            </a:solidFill>
          </p:spPr>
        </p:pic>
        <p:pic>
          <p:nvPicPr>
            <p:cNvPr id="5" name="Picture 4">
              <a:extLst>
                <a:ext uri="{FF2B5EF4-FFF2-40B4-BE49-F238E27FC236}">
                  <a16:creationId xmlns:a16="http://schemas.microsoft.com/office/drawing/2014/main" id="{A7FE2AF6-86DD-6E89-8BA7-83CB79E0D6D1}"/>
                </a:ext>
              </a:extLst>
            </p:cNvPr>
            <p:cNvPicPr>
              <a:picLocks noChangeAspect="1"/>
            </p:cNvPicPr>
            <p:nvPr/>
          </p:nvPicPr>
          <p:blipFill>
            <a:blip r:embed="rId3"/>
            <a:stretch>
              <a:fillRect/>
            </a:stretch>
          </p:blipFill>
          <p:spPr>
            <a:xfrm>
              <a:off x="2701051" y="125556"/>
              <a:ext cx="3483864" cy="3202770"/>
            </a:xfrm>
            <a:prstGeom prst="rect">
              <a:avLst/>
            </a:prstGeom>
            <a:solidFill>
              <a:schemeClr val="bg1"/>
            </a:solidFill>
          </p:spPr>
        </p:pic>
        <p:pic>
          <p:nvPicPr>
            <p:cNvPr id="7" name="Picture 6">
              <a:extLst>
                <a:ext uri="{FF2B5EF4-FFF2-40B4-BE49-F238E27FC236}">
                  <a16:creationId xmlns:a16="http://schemas.microsoft.com/office/drawing/2014/main" id="{F4D4ED25-EE36-A70D-6F58-211B54DA9A0A}"/>
                </a:ext>
              </a:extLst>
            </p:cNvPr>
            <p:cNvPicPr>
              <a:picLocks noChangeAspect="1"/>
            </p:cNvPicPr>
            <p:nvPr/>
          </p:nvPicPr>
          <p:blipFill>
            <a:blip r:embed="rId4"/>
            <a:stretch>
              <a:fillRect/>
            </a:stretch>
          </p:blipFill>
          <p:spPr>
            <a:xfrm>
              <a:off x="6700594" y="3429000"/>
              <a:ext cx="3465576" cy="3202904"/>
            </a:xfrm>
            <a:prstGeom prst="rect">
              <a:avLst/>
            </a:prstGeom>
            <a:solidFill>
              <a:schemeClr val="bg1"/>
            </a:solidFill>
          </p:spPr>
        </p:pic>
        <p:pic>
          <p:nvPicPr>
            <p:cNvPr id="9" name="Picture 8">
              <a:extLst>
                <a:ext uri="{FF2B5EF4-FFF2-40B4-BE49-F238E27FC236}">
                  <a16:creationId xmlns:a16="http://schemas.microsoft.com/office/drawing/2014/main" id="{C9CFBD80-A3ED-7FFE-3C24-75A345B9C0AC}"/>
                </a:ext>
              </a:extLst>
            </p:cNvPr>
            <p:cNvPicPr>
              <a:picLocks noChangeAspect="1"/>
            </p:cNvPicPr>
            <p:nvPr/>
          </p:nvPicPr>
          <p:blipFill>
            <a:blip r:embed="rId5"/>
            <a:stretch>
              <a:fillRect/>
            </a:stretch>
          </p:blipFill>
          <p:spPr>
            <a:xfrm>
              <a:off x="6718882" y="125556"/>
              <a:ext cx="3429000" cy="3200400"/>
            </a:xfrm>
            <a:prstGeom prst="rect">
              <a:avLst/>
            </a:prstGeom>
            <a:solidFill>
              <a:schemeClr val="bg1"/>
            </a:solidFill>
          </p:spPr>
        </p:pic>
      </p:grpSp>
      <p:sp>
        <p:nvSpPr>
          <p:cNvPr id="19" name="Rectangle 18">
            <a:extLst>
              <a:ext uri="{FF2B5EF4-FFF2-40B4-BE49-F238E27FC236}">
                <a16:creationId xmlns:a16="http://schemas.microsoft.com/office/drawing/2014/main" id="{EC623AA6-091A-8F06-C2CF-221BA8590B92}"/>
              </a:ext>
            </a:extLst>
          </p:cNvPr>
          <p:cNvSpPr/>
          <p:nvPr/>
        </p:nvSpPr>
        <p:spPr>
          <a:xfrm>
            <a:off x="8041710" y="0"/>
            <a:ext cx="3895594" cy="68580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654CEF3-0667-6D74-14F3-90E5F05B8E1E}"/>
              </a:ext>
            </a:extLst>
          </p:cNvPr>
          <p:cNvSpPr/>
          <p:nvPr/>
        </p:nvSpPr>
        <p:spPr>
          <a:xfrm>
            <a:off x="3983277" y="3454218"/>
            <a:ext cx="3945698" cy="337873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D42AD6E7-E725-064D-2017-27EC1B2DDC18}"/>
              </a:ext>
            </a:extLst>
          </p:cNvPr>
          <p:cNvSpPr txBox="1"/>
          <p:nvPr/>
        </p:nvSpPr>
        <p:spPr>
          <a:xfrm>
            <a:off x="254696" y="313151"/>
            <a:ext cx="3483864" cy="2308324"/>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In an LES using a real CALICO sounding as initial conditions, what is the forcing on a single updraft forced by a warm bubble below the LCL?</a:t>
            </a:r>
          </a:p>
        </p:txBody>
      </p:sp>
      <p:pic>
        <p:nvPicPr>
          <p:cNvPr id="23" name="Picture 22">
            <a:extLst>
              <a:ext uri="{FF2B5EF4-FFF2-40B4-BE49-F238E27FC236}">
                <a16:creationId xmlns:a16="http://schemas.microsoft.com/office/drawing/2014/main" id="{85D5DB4C-28D3-00B3-8DAC-29254826B884}"/>
              </a:ext>
            </a:extLst>
          </p:cNvPr>
          <p:cNvPicPr>
            <a:picLocks noChangeAspect="1"/>
          </p:cNvPicPr>
          <p:nvPr/>
        </p:nvPicPr>
        <p:blipFill rotWithShape="1">
          <a:blip r:embed="rId6"/>
          <a:srcRect t="16804" b="13242"/>
          <a:stretch/>
        </p:blipFill>
        <p:spPr>
          <a:xfrm>
            <a:off x="385087" y="3093929"/>
            <a:ext cx="3223081" cy="3006247"/>
          </a:xfrm>
          <a:prstGeom prst="rect">
            <a:avLst/>
          </a:prstGeom>
        </p:spPr>
      </p:pic>
      <p:sp>
        <p:nvSpPr>
          <p:cNvPr id="24" name="TextBox 23">
            <a:extLst>
              <a:ext uri="{FF2B5EF4-FFF2-40B4-BE49-F238E27FC236}">
                <a16:creationId xmlns:a16="http://schemas.microsoft.com/office/drawing/2014/main" id="{EFBD45B8-EED4-2C9B-2D7A-F34680B8BD8E}"/>
              </a:ext>
            </a:extLst>
          </p:cNvPr>
          <p:cNvSpPr txBox="1"/>
          <p:nvPr/>
        </p:nvSpPr>
        <p:spPr>
          <a:xfrm>
            <a:off x="6592989" y="225930"/>
            <a:ext cx="985258" cy="400110"/>
          </a:xfrm>
          <a:prstGeom prst="rect">
            <a:avLst/>
          </a:prstGeom>
          <a:noFill/>
        </p:spPr>
        <p:txBody>
          <a:bodyPr wrap="square" rtlCol="0">
            <a:spAutoFit/>
          </a:bodyPr>
          <a:lstStyle/>
          <a:p>
            <a:r>
              <a:rPr lang="en-US" sz="2000" dirty="0">
                <a:latin typeface="MgOpen Cosmetica" panose="020B0500000300020003" pitchFamily="34" charset="0"/>
              </a:rPr>
              <a:t> </a:t>
            </a:r>
            <a:r>
              <a:rPr lang="en-US" sz="2000" dirty="0" err="1">
                <a:latin typeface="MgOpen Cosmetica" panose="020B0500000300020003" pitchFamily="34" charset="0"/>
              </a:rPr>
              <a:t>Dw</a:t>
            </a:r>
            <a:r>
              <a:rPr lang="en-US" sz="2000" dirty="0">
                <a:latin typeface="MgOpen Cosmetica" panose="020B0500000300020003" pitchFamily="34" charset="0"/>
              </a:rPr>
              <a:t>/Dt</a:t>
            </a:r>
          </a:p>
        </p:txBody>
      </p:sp>
      <p:sp>
        <p:nvSpPr>
          <p:cNvPr id="25" name="Date Placeholder 24">
            <a:extLst>
              <a:ext uri="{FF2B5EF4-FFF2-40B4-BE49-F238E27FC236}">
                <a16:creationId xmlns:a16="http://schemas.microsoft.com/office/drawing/2014/main" id="{C2FC419D-E5B9-913D-9E3D-F3414CDBF5F3}"/>
              </a:ext>
            </a:extLst>
          </p:cNvPr>
          <p:cNvSpPr>
            <a:spLocks noGrp="1"/>
          </p:cNvSpPr>
          <p:nvPr>
            <p:ph type="dt" sz="half" idx="10"/>
          </p:nvPr>
        </p:nvSpPr>
        <p:spPr/>
        <p:txBody>
          <a:bodyPr/>
          <a:lstStyle/>
          <a:p>
            <a:r>
              <a:rPr lang="en-US" dirty="0"/>
              <a:t>12/15/22</a:t>
            </a:r>
          </a:p>
        </p:txBody>
      </p:sp>
      <p:sp>
        <p:nvSpPr>
          <p:cNvPr id="26" name="Footer Placeholder 25">
            <a:extLst>
              <a:ext uri="{FF2B5EF4-FFF2-40B4-BE49-F238E27FC236}">
                <a16:creationId xmlns:a16="http://schemas.microsoft.com/office/drawing/2014/main" id="{2CC839CA-CA7E-323F-995E-78826885BD3C}"/>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680932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56533AE-777B-F067-B203-D2D98472595C}"/>
              </a:ext>
            </a:extLst>
          </p:cNvPr>
          <p:cNvGrpSpPr/>
          <p:nvPr/>
        </p:nvGrpSpPr>
        <p:grpSpPr>
          <a:xfrm>
            <a:off x="4238793" y="175826"/>
            <a:ext cx="7465119" cy="6506348"/>
            <a:chOff x="2701051" y="125556"/>
            <a:chExt cx="7465119" cy="6506348"/>
          </a:xfrm>
        </p:grpSpPr>
        <p:pic>
          <p:nvPicPr>
            <p:cNvPr id="3" name="Picture 2">
              <a:extLst>
                <a:ext uri="{FF2B5EF4-FFF2-40B4-BE49-F238E27FC236}">
                  <a16:creationId xmlns:a16="http://schemas.microsoft.com/office/drawing/2014/main" id="{DDF2F9CF-951D-80D0-F295-B1030F8F6C2C}"/>
                </a:ext>
              </a:extLst>
            </p:cNvPr>
            <p:cNvPicPr>
              <a:picLocks noChangeAspect="1"/>
            </p:cNvPicPr>
            <p:nvPr/>
          </p:nvPicPr>
          <p:blipFill>
            <a:blip r:embed="rId2"/>
            <a:stretch>
              <a:fillRect/>
            </a:stretch>
          </p:blipFill>
          <p:spPr>
            <a:xfrm>
              <a:off x="2719339" y="3429000"/>
              <a:ext cx="3465576" cy="3202904"/>
            </a:xfrm>
            <a:prstGeom prst="rect">
              <a:avLst/>
            </a:prstGeom>
            <a:solidFill>
              <a:schemeClr val="bg1"/>
            </a:solidFill>
          </p:spPr>
        </p:pic>
        <p:pic>
          <p:nvPicPr>
            <p:cNvPr id="5" name="Picture 4">
              <a:extLst>
                <a:ext uri="{FF2B5EF4-FFF2-40B4-BE49-F238E27FC236}">
                  <a16:creationId xmlns:a16="http://schemas.microsoft.com/office/drawing/2014/main" id="{A7FE2AF6-86DD-6E89-8BA7-83CB79E0D6D1}"/>
                </a:ext>
              </a:extLst>
            </p:cNvPr>
            <p:cNvPicPr>
              <a:picLocks noChangeAspect="1"/>
            </p:cNvPicPr>
            <p:nvPr/>
          </p:nvPicPr>
          <p:blipFill>
            <a:blip r:embed="rId3"/>
            <a:stretch>
              <a:fillRect/>
            </a:stretch>
          </p:blipFill>
          <p:spPr>
            <a:xfrm>
              <a:off x="2701051" y="125556"/>
              <a:ext cx="3483864" cy="3202770"/>
            </a:xfrm>
            <a:prstGeom prst="rect">
              <a:avLst/>
            </a:prstGeom>
            <a:solidFill>
              <a:schemeClr val="bg1"/>
            </a:solidFill>
          </p:spPr>
        </p:pic>
        <p:pic>
          <p:nvPicPr>
            <p:cNvPr id="7" name="Picture 6">
              <a:extLst>
                <a:ext uri="{FF2B5EF4-FFF2-40B4-BE49-F238E27FC236}">
                  <a16:creationId xmlns:a16="http://schemas.microsoft.com/office/drawing/2014/main" id="{F4D4ED25-EE36-A70D-6F58-211B54DA9A0A}"/>
                </a:ext>
              </a:extLst>
            </p:cNvPr>
            <p:cNvPicPr>
              <a:picLocks noChangeAspect="1"/>
            </p:cNvPicPr>
            <p:nvPr/>
          </p:nvPicPr>
          <p:blipFill>
            <a:blip r:embed="rId4"/>
            <a:stretch>
              <a:fillRect/>
            </a:stretch>
          </p:blipFill>
          <p:spPr>
            <a:xfrm>
              <a:off x="6700594" y="3429000"/>
              <a:ext cx="3465576" cy="3202904"/>
            </a:xfrm>
            <a:prstGeom prst="rect">
              <a:avLst/>
            </a:prstGeom>
            <a:solidFill>
              <a:schemeClr val="bg1"/>
            </a:solidFill>
          </p:spPr>
        </p:pic>
        <p:pic>
          <p:nvPicPr>
            <p:cNvPr id="9" name="Picture 8">
              <a:extLst>
                <a:ext uri="{FF2B5EF4-FFF2-40B4-BE49-F238E27FC236}">
                  <a16:creationId xmlns:a16="http://schemas.microsoft.com/office/drawing/2014/main" id="{C9CFBD80-A3ED-7FFE-3C24-75A345B9C0AC}"/>
                </a:ext>
              </a:extLst>
            </p:cNvPr>
            <p:cNvPicPr>
              <a:picLocks noChangeAspect="1"/>
            </p:cNvPicPr>
            <p:nvPr/>
          </p:nvPicPr>
          <p:blipFill>
            <a:blip r:embed="rId5"/>
            <a:stretch>
              <a:fillRect/>
            </a:stretch>
          </p:blipFill>
          <p:spPr>
            <a:xfrm>
              <a:off x="6718882" y="125556"/>
              <a:ext cx="3429000" cy="3200400"/>
            </a:xfrm>
            <a:prstGeom prst="rect">
              <a:avLst/>
            </a:prstGeom>
            <a:solidFill>
              <a:schemeClr val="bg1"/>
            </a:solidFill>
          </p:spPr>
        </p:pic>
      </p:grpSp>
      <p:sp>
        <p:nvSpPr>
          <p:cNvPr id="13" name="TextBox 12">
            <a:extLst>
              <a:ext uri="{FF2B5EF4-FFF2-40B4-BE49-F238E27FC236}">
                <a16:creationId xmlns:a16="http://schemas.microsoft.com/office/drawing/2014/main" id="{D9CE92C5-EF81-B665-9989-27F951025FFD}"/>
              </a:ext>
            </a:extLst>
          </p:cNvPr>
          <p:cNvSpPr txBox="1"/>
          <p:nvPr/>
        </p:nvSpPr>
        <p:spPr>
          <a:xfrm>
            <a:off x="296744" y="5047214"/>
            <a:ext cx="3444658" cy="1569660"/>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(Effective) buoyancy dominates the vertical acceleration in single isolated updrafts in LES.</a:t>
            </a:r>
          </a:p>
        </p:txBody>
      </p:sp>
      <p:sp>
        <p:nvSpPr>
          <p:cNvPr id="2" name="TextBox 1">
            <a:extLst>
              <a:ext uri="{FF2B5EF4-FFF2-40B4-BE49-F238E27FC236}">
                <a16:creationId xmlns:a16="http://schemas.microsoft.com/office/drawing/2014/main" id="{E84FBFF9-A785-A336-BB9B-D3CADDC37106}"/>
              </a:ext>
            </a:extLst>
          </p:cNvPr>
          <p:cNvSpPr txBox="1"/>
          <p:nvPr/>
        </p:nvSpPr>
        <p:spPr>
          <a:xfrm>
            <a:off x="6592989" y="225930"/>
            <a:ext cx="985258" cy="400110"/>
          </a:xfrm>
          <a:prstGeom prst="rect">
            <a:avLst/>
          </a:prstGeom>
          <a:noFill/>
        </p:spPr>
        <p:txBody>
          <a:bodyPr wrap="square" rtlCol="0">
            <a:spAutoFit/>
          </a:bodyPr>
          <a:lstStyle/>
          <a:p>
            <a:r>
              <a:rPr lang="en-US" sz="2000" dirty="0">
                <a:latin typeface="MgOpen Cosmetica" panose="020B0500000300020003" pitchFamily="34" charset="0"/>
              </a:rPr>
              <a:t> </a:t>
            </a:r>
            <a:r>
              <a:rPr lang="en-US" sz="2000" dirty="0" err="1">
                <a:latin typeface="MgOpen Cosmetica" panose="020B0500000300020003" pitchFamily="34" charset="0"/>
              </a:rPr>
              <a:t>Dw</a:t>
            </a:r>
            <a:r>
              <a:rPr lang="en-US" sz="2000" dirty="0">
                <a:latin typeface="MgOpen Cosmetica" panose="020B0500000300020003" pitchFamily="34" charset="0"/>
              </a:rPr>
              <a:t>/Dt</a:t>
            </a:r>
          </a:p>
        </p:txBody>
      </p:sp>
      <p:sp>
        <p:nvSpPr>
          <p:cNvPr id="4" name="TextBox 3">
            <a:extLst>
              <a:ext uri="{FF2B5EF4-FFF2-40B4-BE49-F238E27FC236}">
                <a16:creationId xmlns:a16="http://schemas.microsoft.com/office/drawing/2014/main" id="{E0115A4D-7374-2018-0C9F-8959AD5B00ED}"/>
              </a:ext>
            </a:extLst>
          </p:cNvPr>
          <p:cNvSpPr txBox="1"/>
          <p:nvPr/>
        </p:nvSpPr>
        <p:spPr>
          <a:xfrm>
            <a:off x="9740698" y="226392"/>
            <a:ext cx="1882296" cy="400110"/>
          </a:xfrm>
          <a:prstGeom prst="rect">
            <a:avLst/>
          </a:prstGeom>
          <a:noFill/>
        </p:spPr>
        <p:txBody>
          <a:bodyPr wrap="square" rtlCol="0">
            <a:spAutoFit/>
          </a:bodyPr>
          <a:lstStyle/>
          <a:p>
            <a:r>
              <a:rPr lang="en-US" sz="2000" dirty="0">
                <a:latin typeface="MgOpen Cosmetica" panose="020B0500000300020003" pitchFamily="34" charset="0"/>
              </a:rPr>
              <a:t>Vertical velocity</a:t>
            </a:r>
          </a:p>
        </p:txBody>
      </p:sp>
      <p:sp>
        <p:nvSpPr>
          <p:cNvPr id="6" name="TextBox 5">
            <a:extLst>
              <a:ext uri="{FF2B5EF4-FFF2-40B4-BE49-F238E27FC236}">
                <a16:creationId xmlns:a16="http://schemas.microsoft.com/office/drawing/2014/main" id="{20478934-E8BB-48D3-BDD6-3CCA99F3FE00}"/>
              </a:ext>
            </a:extLst>
          </p:cNvPr>
          <p:cNvSpPr txBox="1"/>
          <p:nvPr/>
        </p:nvSpPr>
        <p:spPr>
          <a:xfrm>
            <a:off x="4784300" y="5594411"/>
            <a:ext cx="1503765" cy="707886"/>
          </a:xfrm>
          <a:prstGeom prst="rect">
            <a:avLst/>
          </a:prstGeom>
          <a:noFill/>
        </p:spPr>
        <p:txBody>
          <a:bodyPr wrap="square" rtlCol="0">
            <a:spAutoFit/>
          </a:bodyPr>
          <a:lstStyle/>
          <a:p>
            <a:r>
              <a:rPr lang="en-US" sz="2000" dirty="0">
                <a:latin typeface="MgOpen Cosmetica" panose="020B0500000300020003" pitchFamily="34" charset="0"/>
              </a:rPr>
              <a:t>Effective buoyancy</a:t>
            </a:r>
          </a:p>
        </p:txBody>
      </p:sp>
      <p:sp>
        <p:nvSpPr>
          <p:cNvPr id="8" name="TextBox 7">
            <a:extLst>
              <a:ext uri="{FF2B5EF4-FFF2-40B4-BE49-F238E27FC236}">
                <a16:creationId xmlns:a16="http://schemas.microsoft.com/office/drawing/2014/main" id="{BE52BCAD-BD1F-C591-B48E-D4CC021A85CD}"/>
              </a:ext>
            </a:extLst>
          </p:cNvPr>
          <p:cNvSpPr txBox="1"/>
          <p:nvPr/>
        </p:nvSpPr>
        <p:spPr>
          <a:xfrm>
            <a:off x="8751981" y="5579249"/>
            <a:ext cx="1503765" cy="707886"/>
          </a:xfrm>
          <a:prstGeom prst="rect">
            <a:avLst/>
          </a:prstGeom>
          <a:noFill/>
        </p:spPr>
        <p:txBody>
          <a:bodyPr wrap="square" rtlCol="0">
            <a:spAutoFit/>
          </a:bodyPr>
          <a:lstStyle/>
          <a:p>
            <a:r>
              <a:rPr lang="en-US" sz="2000" dirty="0">
                <a:latin typeface="MgOpen Cosmetica" panose="020B0500000300020003" pitchFamily="34" charset="0"/>
              </a:rPr>
              <a:t>Dynamic NL PGA</a:t>
            </a:r>
          </a:p>
        </p:txBody>
      </p:sp>
    </p:spTree>
    <p:extLst>
      <p:ext uri="{BB962C8B-B14F-4D97-AF65-F5344CB8AC3E}">
        <p14:creationId xmlns:p14="http://schemas.microsoft.com/office/powerpoint/2010/main" val="1440664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6D4FE-4D43-FA0A-23C6-4BB34A790446}"/>
              </a:ext>
            </a:extLst>
          </p:cNvPr>
          <p:cNvSpPr>
            <a:spLocks noGrp="1"/>
          </p:cNvSpPr>
          <p:nvPr>
            <p:ph type="title"/>
          </p:nvPr>
        </p:nvSpPr>
        <p:spPr>
          <a:xfrm>
            <a:off x="838200" y="115397"/>
            <a:ext cx="10515600" cy="1325563"/>
          </a:xfrm>
        </p:spPr>
        <p:txBody>
          <a:bodyPr/>
          <a:lstStyle/>
          <a:p>
            <a:pPr algn="ctr"/>
            <a:r>
              <a:rPr lang="en-US" b="1" dirty="0">
                <a:solidFill>
                  <a:schemeClr val="bg1"/>
                </a:solidFill>
                <a:latin typeface="MgOpen Cosmetica" panose="020B0500000300020003" pitchFamily="34" charset="0"/>
              </a:rPr>
              <a:t>Conclusions</a:t>
            </a:r>
          </a:p>
        </p:txBody>
      </p:sp>
      <p:sp>
        <p:nvSpPr>
          <p:cNvPr id="4" name="TextBox 3">
            <a:extLst>
              <a:ext uri="{FF2B5EF4-FFF2-40B4-BE49-F238E27FC236}">
                <a16:creationId xmlns:a16="http://schemas.microsoft.com/office/drawing/2014/main" id="{EC545201-0B30-E8B9-A3EB-C0BCFB32D885}"/>
              </a:ext>
            </a:extLst>
          </p:cNvPr>
          <p:cNvSpPr txBox="1"/>
          <p:nvPr/>
        </p:nvSpPr>
        <p:spPr>
          <a:xfrm>
            <a:off x="940725" y="1391083"/>
            <a:ext cx="10363200" cy="5170646"/>
          </a:xfrm>
          <a:prstGeom prst="rect">
            <a:avLst/>
          </a:prstGeom>
          <a:noFill/>
        </p:spPr>
        <p:txBody>
          <a:bodyPr wrap="square" rtlCol="0">
            <a:spAutoFit/>
          </a:bodyPr>
          <a:lstStyle/>
          <a:p>
            <a:pPr marL="285750" indent="-285750">
              <a:buFont typeface="Arial" panose="020B0604020202020204" pitchFamily="34" charset="0"/>
              <a:buChar char="•"/>
            </a:pPr>
            <a:r>
              <a:rPr lang="en-US" sz="2200" dirty="0">
                <a:solidFill>
                  <a:schemeClr val="bg1"/>
                </a:solidFill>
                <a:latin typeface="MgOpen Cosmetica" panose="020B0500000300020003" pitchFamily="34" charset="0"/>
              </a:rPr>
              <a:t>Most convection observed during postfrontal Pacific convective events was cold pool driven.</a:t>
            </a:r>
          </a:p>
          <a:p>
            <a:pPr marL="285750" indent="-285750">
              <a:buFont typeface="Arial" panose="020B0604020202020204" pitchFamily="34" charset="0"/>
              <a:buChar char="•"/>
            </a:pPr>
            <a:endParaRPr lang="en-US" sz="2200" dirty="0">
              <a:solidFill>
                <a:schemeClr val="bg1"/>
              </a:solidFill>
              <a:latin typeface="MgOpen Cosmetica" panose="020B0500000300020003" pitchFamily="34" charset="0"/>
            </a:endParaRPr>
          </a:p>
          <a:p>
            <a:pPr marL="285750" indent="-285750">
              <a:buFont typeface="Arial" panose="020B0604020202020204" pitchFamily="34" charset="0"/>
              <a:buChar char="•"/>
            </a:pPr>
            <a:r>
              <a:rPr lang="en-US" sz="2200" dirty="0">
                <a:solidFill>
                  <a:schemeClr val="bg1"/>
                </a:solidFill>
                <a:latin typeface="MgOpen Cosmetica" panose="020B0500000300020003" pitchFamily="34" charset="0"/>
              </a:rPr>
              <a:t>Roughly 15–25% of observed </a:t>
            </a:r>
            <a:r>
              <a:rPr lang="en-US" sz="2200" u="sng" dirty="0">
                <a:solidFill>
                  <a:schemeClr val="bg1"/>
                </a:solidFill>
                <a:latin typeface="MgOpen Cosmetica" panose="020B0500000300020003" pitchFamily="34" charset="0"/>
              </a:rPr>
              <a:t>and</a:t>
            </a:r>
            <a:r>
              <a:rPr lang="en-US" sz="2200" dirty="0">
                <a:solidFill>
                  <a:schemeClr val="bg1"/>
                </a:solidFill>
                <a:latin typeface="MgOpen Cosmetica" panose="020B0500000300020003" pitchFamily="34" charset="0"/>
              </a:rPr>
              <a:t> simulated convective elements in postfrontal convection were cooler than immediately environment. These updrafts were negatively buoyant even containing the virtual correction for moisture. </a:t>
            </a:r>
          </a:p>
          <a:p>
            <a:pPr marL="285750" indent="-285750">
              <a:buFont typeface="Arial" panose="020B0604020202020204" pitchFamily="34" charset="0"/>
              <a:buChar char="•"/>
            </a:pPr>
            <a:endParaRPr lang="en-US" sz="2200" dirty="0">
              <a:solidFill>
                <a:schemeClr val="bg1"/>
              </a:solidFill>
              <a:latin typeface="MgOpen Cosmetica" panose="020B0500000300020003" pitchFamily="34" charset="0"/>
            </a:endParaRPr>
          </a:p>
          <a:p>
            <a:pPr marL="285750" indent="-285750">
              <a:buFont typeface="Arial" panose="020B0604020202020204" pitchFamily="34" charset="0"/>
              <a:buChar char="•"/>
            </a:pPr>
            <a:r>
              <a:rPr lang="en-US" sz="2200" dirty="0">
                <a:solidFill>
                  <a:schemeClr val="bg1"/>
                </a:solidFill>
                <a:latin typeface="MgOpen Cosmetica" panose="020B0500000300020003" pitchFamily="34" charset="0"/>
              </a:rPr>
              <a:t>In cold updrafts, the pressure gradient acceleration was directed upward to make total </a:t>
            </a:r>
            <a:r>
              <a:rPr lang="en-US" sz="2200" dirty="0" err="1">
                <a:solidFill>
                  <a:schemeClr val="bg1"/>
                </a:solidFill>
                <a:latin typeface="MgOpen Cosmetica" panose="020B0500000300020003" pitchFamily="34" charset="0"/>
              </a:rPr>
              <a:t>D</a:t>
            </a:r>
            <a:r>
              <a:rPr lang="en-US" sz="2200" i="1" dirty="0" err="1">
                <a:solidFill>
                  <a:schemeClr val="bg1"/>
                </a:solidFill>
                <a:latin typeface="MgOpen Cosmetica" panose="020B0500000300020003" pitchFamily="34" charset="0"/>
              </a:rPr>
              <a:t>w</a:t>
            </a:r>
            <a:r>
              <a:rPr lang="en-US" sz="2200" dirty="0">
                <a:solidFill>
                  <a:schemeClr val="bg1"/>
                </a:solidFill>
                <a:latin typeface="MgOpen Cosmetica" panose="020B0500000300020003" pitchFamily="34" charset="0"/>
              </a:rPr>
              <a:t>/D</a:t>
            </a:r>
            <a:r>
              <a:rPr lang="en-US" sz="2200" i="1" dirty="0">
                <a:solidFill>
                  <a:schemeClr val="bg1"/>
                </a:solidFill>
                <a:latin typeface="MgOpen Cosmetica" panose="020B0500000300020003" pitchFamily="34" charset="0"/>
              </a:rPr>
              <a:t>t</a:t>
            </a:r>
            <a:r>
              <a:rPr lang="en-US" sz="2200" dirty="0">
                <a:solidFill>
                  <a:schemeClr val="bg1"/>
                </a:solidFill>
                <a:latin typeface="MgOpen Cosmetica" panose="020B0500000300020003" pitchFamily="34" charset="0"/>
              </a:rPr>
              <a:t> positive.</a:t>
            </a:r>
          </a:p>
          <a:p>
            <a:pPr marL="285750" indent="-285750">
              <a:buFont typeface="Arial" panose="020B0604020202020204" pitchFamily="34" charset="0"/>
              <a:buChar char="•"/>
            </a:pPr>
            <a:endParaRPr lang="en-US" sz="2200" dirty="0">
              <a:solidFill>
                <a:schemeClr val="bg1"/>
              </a:solidFill>
              <a:latin typeface="MgOpen Cosmetica" panose="020B0500000300020003" pitchFamily="34" charset="0"/>
            </a:endParaRPr>
          </a:p>
          <a:p>
            <a:pPr marL="285750" indent="-285750">
              <a:buFont typeface="Arial" panose="020B0604020202020204" pitchFamily="34" charset="0"/>
              <a:buChar char="•"/>
            </a:pPr>
            <a:r>
              <a:rPr lang="en-US" sz="2200" dirty="0">
                <a:solidFill>
                  <a:schemeClr val="bg1"/>
                </a:solidFill>
                <a:latin typeface="MgOpen Cosmetica" panose="020B0500000300020003" pitchFamily="34" charset="0"/>
              </a:rPr>
              <a:t>In idealized isolated convection with CALICO sounding, effective buoyancy dominates total vertical acceleration in updrafts and on average becomes near zero to slightly negative above cloud base for wind shear similar to that observed.</a:t>
            </a:r>
          </a:p>
          <a:p>
            <a:pPr marL="285750" indent="-285750">
              <a:buFont typeface="Arial" panose="020B0604020202020204" pitchFamily="34" charset="0"/>
              <a:buChar char="•"/>
            </a:pPr>
            <a:endParaRPr lang="en-US" sz="2200" dirty="0">
              <a:solidFill>
                <a:schemeClr val="bg1"/>
              </a:solidFill>
              <a:latin typeface="MgOpen Cosmetica" panose="020B0500000300020003" pitchFamily="34" charset="0"/>
            </a:endParaRPr>
          </a:p>
          <a:p>
            <a:pPr marL="285750" indent="-285750">
              <a:buFont typeface="Arial" panose="020B0604020202020204" pitchFamily="34" charset="0"/>
              <a:buChar char="•"/>
            </a:pPr>
            <a:r>
              <a:rPr lang="en-US" sz="2200" dirty="0">
                <a:solidFill>
                  <a:schemeClr val="bg1"/>
                </a:solidFill>
                <a:latin typeface="MgOpen Cosmetica" panose="020B0500000300020003" pitchFamily="34" charset="0"/>
              </a:rPr>
              <a:t>Much work remains to done with this dataset!</a:t>
            </a:r>
          </a:p>
        </p:txBody>
      </p:sp>
    </p:spTree>
    <p:extLst>
      <p:ext uri="{BB962C8B-B14F-4D97-AF65-F5344CB8AC3E}">
        <p14:creationId xmlns:p14="http://schemas.microsoft.com/office/powerpoint/2010/main" val="408541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7E34C5B2-2F7A-2B26-5517-40D8AE36199F}"/>
              </a:ext>
            </a:extLst>
          </p:cNvPr>
          <p:cNvPicPr>
            <a:picLocks noChangeAspect="1"/>
          </p:cNvPicPr>
          <p:nvPr/>
        </p:nvPicPr>
        <p:blipFill>
          <a:blip r:embed="rId2"/>
          <a:stretch>
            <a:fillRect/>
          </a:stretch>
        </p:blipFill>
        <p:spPr>
          <a:xfrm>
            <a:off x="1600200" y="996950"/>
            <a:ext cx="8991600" cy="4864100"/>
          </a:xfrm>
          <a:prstGeom prst="rect">
            <a:avLst/>
          </a:prstGeom>
        </p:spPr>
      </p:pic>
      <p:sp>
        <p:nvSpPr>
          <p:cNvPr id="5" name="TextBox 4">
            <a:extLst>
              <a:ext uri="{FF2B5EF4-FFF2-40B4-BE49-F238E27FC236}">
                <a16:creationId xmlns:a16="http://schemas.microsoft.com/office/drawing/2014/main" id="{96D20921-7246-30FC-CCDA-5A3F627C7F60}"/>
              </a:ext>
            </a:extLst>
          </p:cNvPr>
          <p:cNvSpPr txBox="1"/>
          <p:nvPr/>
        </p:nvSpPr>
        <p:spPr>
          <a:xfrm>
            <a:off x="6063726" y="5999817"/>
            <a:ext cx="4645742" cy="369332"/>
          </a:xfrm>
          <a:prstGeom prst="rect">
            <a:avLst/>
          </a:prstGeom>
          <a:noFill/>
        </p:spPr>
        <p:txBody>
          <a:bodyPr wrap="square" rtlCol="0">
            <a:spAutoFit/>
          </a:bodyPr>
          <a:lstStyle/>
          <a:p>
            <a:pPr algn="r"/>
            <a:r>
              <a:rPr lang="en-US" dirty="0" err="1">
                <a:solidFill>
                  <a:schemeClr val="bg1"/>
                </a:solidFill>
                <a:latin typeface="MgOpen Cosmetica" panose="020B0500000300020003" pitchFamily="34" charset="0"/>
              </a:rPr>
              <a:t>Droegemeier</a:t>
            </a:r>
            <a:r>
              <a:rPr lang="en-US" dirty="0">
                <a:solidFill>
                  <a:schemeClr val="bg1"/>
                </a:solidFill>
                <a:latin typeface="MgOpen Cosmetica" panose="020B0500000300020003" pitchFamily="34" charset="0"/>
              </a:rPr>
              <a:t> and </a:t>
            </a:r>
            <a:r>
              <a:rPr lang="en-US" dirty="0" err="1">
                <a:solidFill>
                  <a:schemeClr val="bg1"/>
                </a:solidFill>
                <a:latin typeface="MgOpen Cosmetica" panose="020B0500000300020003" pitchFamily="34" charset="0"/>
              </a:rPr>
              <a:t>Wilhelmson</a:t>
            </a:r>
            <a:r>
              <a:rPr lang="en-US" dirty="0">
                <a:solidFill>
                  <a:schemeClr val="bg1"/>
                </a:solidFill>
                <a:latin typeface="MgOpen Cosmetica" panose="020B0500000300020003" pitchFamily="34" charset="0"/>
              </a:rPr>
              <a:t> (1985)</a:t>
            </a:r>
          </a:p>
        </p:txBody>
      </p:sp>
      <p:sp>
        <p:nvSpPr>
          <p:cNvPr id="2" name="Date Placeholder 1">
            <a:extLst>
              <a:ext uri="{FF2B5EF4-FFF2-40B4-BE49-F238E27FC236}">
                <a16:creationId xmlns:a16="http://schemas.microsoft.com/office/drawing/2014/main" id="{9ED34518-7D82-CBA5-E5FE-A25DBE4FEA24}"/>
              </a:ext>
            </a:extLst>
          </p:cNvPr>
          <p:cNvSpPr>
            <a:spLocks noGrp="1"/>
          </p:cNvSpPr>
          <p:nvPr>
            <p:ph type="dt" sz="half" idx="10"/>
          </p:nvPr>
        </p:nvSpPr>
        <p:spPr/>
        <p:txBody>
          <a:bodyPr/>
          <a:lstStyle/>
          <a:p>
            <a:r>
              <a:rPr lang="en-US"/>
              <a:t>12/15/22</a:t>
            </a:r>
          </a:p>
        </p:txBody>
      </p:sp>
      <p:sp>
        <p:nvSpPr>
          <p:cNvPr id="4" name="Footer Placeholder 3">
            <a:extLst>
              <a:ext uri="{FF2B5EF4-FFF2-40B4-BE49-F238E27FC236}">
                <a16:creationId xmlns:a16="http://schemas.microsoft.com/office/drawing/2014/main" id="{3AB53160-ED59-997E-FE2A-C09A84498033}"/>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5112934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61244-32FF-E32B-5E74-CCEBDD4B4685}"/>
              </a:ext>
            </a:extLst>
          </p:cNvPr>
          <p:cNvSpPr>
            <a:spLocks noGrp="1"/>
          </p:cNvSpPr>
          <p:nvPr>
            <p:ph type="title"/>
          </p:nvPr>
        </p:nvSpPr>
        <p:spPr>
          <a:xfrm>
            <a:off x="838200" y="365125"/>
            <a:ext cx="10515600" cy="1325563"/>
          </a:xfrm>
        </p:spPr>
        <p:txBody>
          <a:bodyPr/>
          <a:lstStyle/>
          <a:p>
            <a:pPr algn="ctr"/>
            <a:r>
              <a:rPr lang="en-US" b="1" dirty="0">
                <a:solidFill>
                  <a:schemeClr val="bg1"/>
                </a:solidFill>
                <a:latin typeface="MgOpen Cosmetica" panose="020B0500000300020003" pitchFamily="34" charset="0"/>
              </a:rPr>
              <a:t>Are there cold updrafts in LES of CALICO convection?</a:t>
            </a:r>
          </a:p>
        </p:txBody>
      </p:sp>
      <p:sp>
        <p:nvSpPr>
          <p:cNvPr id="3" name="Date Placeholder 2">
            <a:extLst>
              <a:ext uri="{FF2B5EF4-FFF2-40B4-BE49-F238E27FC236}">
                <a16:creationId xmlns:a16="http://schemas.microsoft.com/office/drawing/2014/main" id="{0DF98F33-8B29-C9F9-8EDC-663BBDB9E3E9}"/>
              </a:ext>
            </a:extLst>
          </p:cNvPr>
          <p:cNvSpPr>
            <a:spLocks noGrp="1"/>
          </p:cNvSpPr>
          <p:nvPr>
            <p:ph type="dt" sz="half" idx="10"/>
          </p:nvPr>
        </p:nvSpPr>
        <p:spPr/>
        <p:txBody>
          <a:bodyPr/>
          <a:lstStyle/>
          <a:p>
            <a:r>
              <a:rPr lang="en-US"/>
              <a:t>12/15/22</a:t>
            </a:r>
          </a:p>
        </p:txBody>
      </p:sp>
      <p:sp>
        <p:nvSpPr>
          <p:cNvPr id="4" name="Footer Placeholder 3">
            <a:extLst>
              <a:ext uri="{FF2B5EF4-FFF2-40B4-BE49-F238E27FC236}">
                <a16:creationId xmlns:a16="http://schemas.microsoft.com/office/drawing/2014/main" id="{D6EA73D8-7249-FE74-6F30-CE4FFA318FB8}"/>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35856983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61244-32FF-E32B-5E74-CCEBDD4B4685}"/>
              </a:ext>
            </a:extLst>
          </p:cNvPr>
          <p:cNvSpPr>
            <a:spLocks noGrp="1"/>
          </p:cNvSpPr>
          <p:nvPr>
            <p:ph type="title"/>
          </p:nvPr>
        </p:nvSpPr>
        <p:spPr>
          <a:xfrm>
            <a:off x="838200" y="365125"/>
            <a:ext cx="10515600" cy="1325563"/>
          </a:xfrm>
        </p:spPr>
        <p:txBody>
          <a:bodyPr/>
          <a:lstStyle/>
          <a:p>
            <a:pPr algn="ctr"/>
            <a:r>
              <a:rPr lang="en-US" b="1" dirty="0">
                <a:solidFill>
                  <a:schemeClr val="bg1"/>
                </a:solidFill>
                <a:latin typeface="MgOpen Cosmetica" panose="020B0500000300020003" pitchFamily="34" charset="0"/>
              </a:rPr>
              <a:t>Are there cold updrafts in LES of CALICO convection?</a:t>
            </a:r>
          </a:p>
        </p:txBody>
      </p:sp>
      <p:pic>
        <p:nvPicPr>
          <p:cNvPr id="6" name="Picture 5" descr="A map of the world&#10;&#10;Description automatically generated with medium confidence">
            <a:extLst>
              <a:ext uri="{FF2B5EF4-FFF2-40B4-BE49-F238E27FC236}">
                <a16:creationId xmlns:a16="http://schemas.microsoft.com/office/drawing/2014/main" id="{FD4795D6-3B13-EF34-9948-413D65A1FA8C}"/>
              </a:ext>
            </a:extLst>
          </p:cNvPr>
          <p:cNvPicPr>
            <a:picLocks noChangeAspect="1"/>
          </p:cNvPicPr>
          <p:nvPr/>
        </p:nvPicPr>
        <p:blipFill>
          <a:blip r:embed="rId2"/>
          <a:stretch>
            <a:fillRect/>
          </a:stretch>
        </p:blipFill>
        <p:spPr>
          <a:xfrm>
            <a:off x="1968230" y="2063885"/>
            <a:ext cx="8255540" cy="4127770"/>
          </a:xfrm>
          <a:prstGeom prst="rect">
            <a:avLst/>
          </a:prstGeom>
        </p:spPr>
      </p:pic>
      <p:sp>
        <p:nvSpPr>
          <p:cNvPr id="7" name="TextBox 6">
            <a:extLst>
              <a:ext uri="{FF2B5EF4-FFF2-40B4-BE49-F238E27FC236}">
                <a16:creationId xmlns:a16="http://schemas.microsoft.com/office/drawing/2014/main" id="{2C02782E-CA14-37F4-8B20-A7FD0E20DCA4}"/>
              </a:ext>
            </a:extLst>
          </p:cNvPr>
          <p:cNvSpPr txBox="1"/>
          <p:nvPr/>
        </p:nvSpPr>
        <p:spPr>
          <a:xfrm>
            <a:off x="6284067" y="1651778"/>
            <a:ext cx="3978613" cy="369332"/>
          </a:xfrm>
          <a:prstGeom prst="rect">
            <a:avLst/>
          </a:prstGeom>
          <a:noFill/>
        </p:spPr>
        <p:txBody>
          <a:bodyPr wrap="square" rtlCol="0">
            <a:spAutoFit/>
          </a:bodyPr>
          <a:lstStyle/>
          <a:p>
            <a:pPr algn="r"/>
            <a:r>
              <a:rPr lang="en-US" dirty="0">
                <a:solidFill>
                  <a:schemeClr val="bg1"/>
                </a:solidFill>
                <a:latin typeface="MgOpen Cosmetica" panose="020B0500000300020003" pitchFamily="34" charset="0"/>
              </a:rPr>
              <a:t>Potential Temperature “Anomaly”</a:t>
            </a:r>
          </a:p>
        </p:txBody>
      </p:sp>
      <p:sp>
        <p:nvSpPr>
          <p:cNvPr id="3" name="Date Placeholder 2">
            <a:extLst>
              <a:ext uri="{FF2B5EF4-FFF2-40B4-BE49-F238E27FC236}">
                <a16:creationId xmlns:a16="http://schemas.microsoft.com/office/drawing/2014/main" id="{93977004-E8DF-757A-CB74-CDCCFD98298E}"/>
              </a:ext>
            </a:extLst>
          </p:cNvPr>
          <p:cNvSpPr>
            <a:spLocks noGrp="1"/>
          </p:cNvSpPr>
          <p:nvPr>
            <p:ph type="dt" sz="half" idx="10"/>
          </p:nvPr>
        </p:nvSpPr>
        <p:spPr/>
        <p:txBody>
          <a:bodyPr/>
          <a:lstStyle/>
          <a:p>
            <a:r>
              <a:rPr lang="en-US"/>
              <a:t>12/15/22</a:t>
            </a:r>
          </a:p>
        </p:txBody>
      </p:sp>
      <p:sp>
        <p:nvSpPr>
          <p:cNvPr id="4" name="Footer Placeholder 3">
            <a:extLst>
              <a:ext uri="{FF2B5EF4-FFF2-40B4-BE49-F238E27FC236}">
                <a16:creationId xmlns:a16="http://schemas.microsoft.com/office/drawing/2014/main" id="{E0CC386D-2563-D15A-FFE0-CB10ECAA2B7E}"/>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39124229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61244-32FF-E32B-5E74-CCEBDD4B4685}"/>
              </a:ext>
            </a:extLst>
          </p:cNvPr>
          <p:cNvSpPr>
            <a:spLocks noGrp="1"/>
          </p:cNvSpPr>
          <p:nvPr>
            <p:ph type="title"/>
          </p:nvPr>
        </p:nvSpPr>
        <p:spPr>
          <a:xfrm>
            <a:off x="838200" y="365125"/>
            <a:ext cx="10515600" cy="1325563"/>
          </a:xfrm>
        </p:spPr>
        <p:txBody>
          <a:bodyPr/>
          <a:lstStyle/>
          <a:p>
            <a:pPr algn="ctr"/>
            <a:r>
              <a:rPr lang="en-US" b="1" dirty="0">
                <a:solidFill>
                  <a:schemeClr val="bg1"/>
                </a:solidFill>
                <a:latin typeface="MgOpen Cosmetica" panose="020B0500000300020003" pitchFamily="34" charset="0"/>
              </a:rPr>
              <a:t>Are there cold updrafts in LES of CALICO convection?</a:t>
            </a:r>
          </a:p>
        </p:txBody>
      </p:sp>
      <p:pic>
        <p:nvPicPr>
          <p:cNvPr id="6" name="Picture 5" descr="A map of the world&#10;&#10;Description automatically generated with medium confidence">
            <a:extLst>
              <a:ext uri="{FF2B5EF4-FFF2-40B4-BE49-F238E27FC236}">
                <a16:creationId xmlns:a16="http://schemas.microsoft.com/office/drawing/2014/main" id="{FD4795D6-3B13-EF34-9948-413D65A1FA8C}"/>
              </a:ext>
            </a:extLst>
          </p:cNvPr>
          <p:cNvPicPr>
            <a:picLocks noChangeAspect="1"/>
          </p:cNvPicPr>
          <p:nvPr/>
        </p:nvPicPr>
        <p:blipFill>
          <a:blip r:embed="rId2"/>
          <a:stretch>
            <a:fillRect/>
          </a:stretch>
        </p:blipFill>
        <p:spPr>
          <a:xfrm>
            <a:off x="1968230" y="2063885"/>
            <a:ext cx="8255540" cy="4127770"/>
          </a:xfrm>
          <a:prstGeom prst="rect">
            <a:avLst/>
          </a:prstGeom>
        </p:spPr>
      </p:pic>
      <p:pic>
        <p:nvPicPr>
          <p:cNvPr id="7" name="Picture 6" descr="Map&#10;&#10;Description automatically generated">
            <a:extLst>
              <a:ext uri="{FF2B5EF4-FFF2-40B4-BE49-F238E27FC236}">
                <a16:creationId xmlns:a16="http://schemas.microsoft.com/office/drawing/2014/main" id="{4C2F98E1-4413-CECA-1DA9-0D6FDBB18D0E}"/>
              </a:ext>
            </a:extLst>
          </p:cNvPr>
          <p:cNvPicPr>
            <a:picLocks noChangeAspect="1"/>
          </p:cNvPicPr>
          <p:nvPr/>
        </p:nvPicPr>
        <p:blipFill>
          <a:blip r:embed="rId3"/>
          <a:stretch>
            <a:fillRect/>
          </a:stretch>
        </p:blipFill>
        <p:spPr>
          <a:xfrm>
            <a:off x="1975882" y="2063885"/>
            <a:ext cx="8247888" cy="4123944"/>
          </a:xfrm>
          <a:prstGeom prst="rect">
            <a:avLst/>
          </a:prstGeom>
        </p:spPr>
      </p:pic>
      <p:sp>
        <p:nvSpPr>
          <p:cNvPr id="8" name="TextBox 7">
            <a:extLst>
              <a:ext uri="{FF2B5EF4-FFF2-40B4-BE49-F238E27FC236}">
                <a16:creationId xmlns:a16="http://schemas.microsoft.com/office/drawing/2014/main" id="{169FB870-4961-6CB7-C016-CCF35E53913D}"/>
              </a:ext>
            </a:extLst>
          </p:cNvPr>
          <p:cNvSpPr txBox="1"/>
          <p:nvPr/>
        </p:nvSpPr>
        <p:spPr>
          <a:xfrm>
            <a:off x="6284067" y="1651778"/>
            <a:ext cx="3978613" cy="369332"/>
          </a:xfrm>
          <a:prstGeom prst="rect">
            <a:avLst/>
          </a:prstGeom>
          <a:noFill/>
        </p:spPr>
        <p:txBody>
          <a:bodyPr wrap="square" rtlCol="0">
            <a:spAutoFit/>
          </a:bodyPr>
          <a:lstStyle/>
          <a:p>
            <a:pPr algn="r"/>
            <a:r>
              <a:rPr lang="en-US" dirty="0" err="1">
                <a:solidFill>
                  <a:schemeClr val="bg1"/>
                </a:solidFill>
                <a:latin typeface="MgOpen Cosmetica" panose="020B0500000300020003" pitchFamily="34" charset="0"/>
              </a:rPr>
              <a:t>D</a:t>
            </a:r>
            <a:r>
              <a:rPr lang="en-US" i="1" dirty="0" err="1">
                <a:solidFill>
                  <a:schemeClr val="bg1"/>
                </a:solidFill>
                <a:latin typeface="MgOpen Cosmetica" panose="020B0500000300020003" pitchFamily="34" charset="0"/>
              </a:rPr>
              <a:t>w</a:t>
            </a:r>
            <a:r>
              <a:rPr lang="en-US" dirty="0">
                <a:solidFill>
                  <a:schemeClr val="bg1"/>
                </a:solidFill>
                <a:latin typeface="MgOpen Cosmetica" panose="020B0500000300020003" pitchFamily="34" charset="0"/>
              </a:rPr>
              <a:t>/D</a:t>
            </a:r>
            <a:r>
              <a:rPr lang="en-US" i="1" dirty="0">
                <a:solidFill>
                  <a:schemeClr val="bg1"/>
                </a:solidFill>
                <a:latin typeface="MgOpen Cosmetica" panose="020B0500000300020003" pitchFamily="34" charset="0"/>
              </a:rPr>
              <a:t>t</a:t>
            </a:r>
          </a:p>
        </p:txBody>
      </p:sp>
      <p:sp>
        <p:nvSpPr>
          <p:cNvPr id="3" name="Date Placeholder 2">
            <a:extLst>
              <a:ext uri="{FF2B5EF4-FFF2-40B4-BE49-F238E27FC236}">
                <a16:creationId xmlns:a16="http://schemas.microsoft.com/office/drawing/2014/main" id="{235E1F8A-B39C-6C71-8AB7-9F9005C0D415}"/>
              </a:ext>
            </a:extLst>
          </p:cNvPr>
          <p:cNvSpPr>
            <a:spLocks noGrp="1"/>
          </p:cNvSpPr>
          <p:nvPr>
            <p:ph type="dt" sz="half" idx="10"/>
          </p:nvPr>
        </p:nvSpPr>
        <p:spPr/>
        <p:txBody>
          <a:bodyPr/>
          <a:lstStyle/>
          <a:p>
            <a:r>
              <a:rPr lang="en-US"/>
              <a:t>12/15/22</a:t>
            </a:r>
          </a:p>
        </p:txBody>
      </p:sp>
      <p:sp>
        <p:nvSpPr>
          <p:cNvPr id="4" name="Footer Placeholder 3">
            <a:extLst>
              <a:ext uri="{FF2B5EF4-FFF2-40B4-BE49-F238E27FC236}">
                <a16:creationId xmlns:a16="http://schemas.microsoft.com/office/drawing/2014/main" id="{D358E4F5-5060-B33E-AE90-4988596C8025}"/>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15414955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165A4C0-9EC4-812A-482B-556A6BDBD839}"/>
              </a:ext>
            </a:extLst>
          </p:cNvPr>
          <p:cNvSpPr txBox="1"/>
          <p:nvPr/>
        </p:nvSpPr>
        <p:spPr>
          <a:xfrm>
            <a:off x="0" y="396611"/>
            <a:ext cx="12192000" cy="5632311"/>
          </a:xfrm>
          <a:prstGeom prst="rect">
            <a:avLst/>
          </a:prstGeom>
          <a:noFill/>
        </p:spPr>
        <p:txBody>
          <a:bodyPr wrap="square">
            <a:spAutoFit/>
          </a:bodyPr>
          <a:lstStyle/>
          <a:p>
            <a:pPr lvl="1"/>
            <a:r>
              <a:rPr lang="en-US" u="sng" dirty="0">
                <a:solidFill>
                  <a:schemeClr val="bg1"/>
                </a:solidFill>
                <a:latin typeface="MgOpen Cosmetica" panose="020B0500000300020003" pitchFamily="34" charset="0"/>
              </a:rPr>
              <a:t>All CALICO participants:</a:t>
            </a:r>
          </a:p>
          <a:p>
            <a:pPr lvl="1"/>
            <a:endParaRPr lang="en-US" i="1" u="sng" dirty="0">
              <a:solidFill>
                <a:schemeClr val="bg1"/>
              </a:solidFill>
              <a:latin typeface="MgOpen Cosmetica" panose="020B0500000300020003" pitchFamily="34" charset="0"/>
            </a:endParaRPr>
          </a:p>
          <a:p>
            <a:pPr lvl="1"/>
            <a:r>
              <a:rPr lang="en-US" b="1" dirty="0">
                <a:solidFill>
                  <a:schemeClr val="bg1"/>
                </a:solidFill>
                <a:latin typeface="MgOpen Cosmetica" panose="020B0500000300020003" pitchFamily="34" charset="0"/>
              </a:rPr>
              <a:t>Sponsored by Office of Naval Research Code 322</a:t>
            </a:r>
          </a:p>
          <a:p>
            <a:pPr lvl="1"/>
            <a:endParaRPr lang="en-US" i="1" u="sng" dirty="0">
              <a:solidFill>
                <a:schemeClr val="bg1"/>
              </a:solidFill>
              <a:latin typeface="MgOpen Cosmetica" panose="020B0500000300020003" pitchFamily="34" charset="0"/>
            </a:endParaRPr>
          </a:p>
          <a:p>
            <a:pPr lvl="1"/>
            <a:r>
              <a:rPr lang="en-US" i="1" dirty="0">
                <a:solidFill>
                  <a:schemeClr val="bg1"/>
                </a:solidFill>
                <a:latin typeface="MgOpen Cosmetica" panose="020B0500000300020003" pitchFamily="34" charset="0"/>
              </a:rPr>
              <a:t>NPS: Scott Powell (Lead PI), Daniel Bazemore, Jessica Wasserman, Mark Boothe, Anthony </a:t>
            </a:r>
            <a:r>
              <a:rPr lang="en-US" i="1" dirty="0" err="1">
                <a:solidFill>
                  <a:schemeClr val="bg1"/>
                </a:solidFill>
                <a:latin typeface="MgOpen Cosmetica" panose="020B0500000300020003" pitchFamily="34" charset="0"/>
              </a:rPr>
              <a:t>Bucholtz</a:t>
            </a:r>
            <a:r>
              <a:rPr lang="en-US" i="1" dirty="0">
                <a:solidFill>
                  <a:schemeClr val="bg1"/>
                </a:solidFill>
                <a:latin typeface="MgOpen Cosmetica" panose="020B0500000300020003" pitchFamily="34" charset="0"/>
              </a:rPr>
              <a:t>, Roy Woods	</a:t>
            </a:r>
          </a:p>
          <a:p>
            <a:pPr lvl="1"/>
            <a:r>
              <a:rPr lang="en-US" i="1" dirty="0">
                <a:solidFill>
                  <a:schemeClr val="bg1"/>
                </a:solidFill>
                <a:latin typeface="MgOpen Cosmetica" panose="020B0500000300020003" pitchFamily="34" charset="0"/>
              </a:rPr>
              <a:t>	+ numerous students for launching weather balloons</a:t>
            </a:r>
          </a:p>
          <a:p>
            <a:pPr lvl="1"/>
            <a:r>
              <a:rPr lang="en-US" i="1" dirty="0">
                <a:solidFill>
                  <a:schemeClr val="bg1"/>
                </a:solidFill>
                <a:latin typeface="MgOpen Cosmetica" panose="020B0500000300020003" pitchFamily="34" charset="0"/>
              </a:rPr>
              <a:t>	+ thanks to Ryan Yamaguchi and Jesus Ruiz-Plancarte for helping with setup </a:t>
            </a:r>
          </a:p>
          <a:p>
            <a:pPr lvl="1"/>
            <a:r>
              <a:rPr lang="en-US" i="1" dirty="0">
                <a:solidFill>
                  <a:schemeClr val="bg1"/>
                </a:solidFill>
                <a:latin typeface="MgOpen Cosmetica" panose="020B0500000300020003" pitchFamily="34" charset="0"/>
              </a:rPr>
              <a:t>	+ </a:t>
            </a:r>
            <a:r>
              <a:rPr lang="en-US" i="1" dirty="0" err="1">
                <a:solidFill>
                  <a:schemeClr val="bg1"/>
                </a:solidFill>
                <a:latin typeface="MgOpen Cosmetica" panose="020B0500000300020003" pitchFamily="34" charset="0"/>
              </a:rPr>
              <a:t>Zivko</a:t>
            </a:r>
            <a:r>
              <a:rPr lang="en-US" i="1" dirty="0">
                <a:solidFill>
                  <a:schemeClr val="bg1"/>
                </a:solidFill>
                <a:latin typeface="MgOpen Cosmetica" panose="020B0500000300020003" pitchFamily="34" charset="0"/>
              </a:rPr>
              <a:t> Aeronautics for flying the plane</a:t>
            </a:r>
          </a:p>
          <a:p>
            <a:pPr lvl="1"/>
            <a:endParaRPr lang="en-US" i="1" dirty="0">
              <a:solidFill>
                <a:schemeClr val="bg1"/>
              </a:solidFill>
              <a:latin typeface="MgOpen Cosmetica" panose="020B0500000300020003" pitchFamily="34" charset="0"/>
            </a:endParaRPr>
          </a:p>
          <a:p>
            <a:pPr lvl="1"/>
            <a:r>
              <a:rPr lang="en-US" i="1" dirty="0">
                <a:solidFill>
                  <a:schemeClr val="bg1"/>
                </a:solidFill>
                <a:latin typeface="MgOpen Cosmetica" panose="020B0500000300020003" pitchFamily="34" charset="0"/>
              </a:rPr>
              <a:t>PSU: John Peters (Co-PI)</a:t>
            </a:r>
          </a:p>
          <a:p>
            <a:pPr lvl="1"/>
            <a:endParaRPr lang="en-US" i="1" dirty="0">
              <a:solidFill>
                <a:schemeClr val="bg1"/>
              </a:solidFill>
              <a:latin typeface="MgOpen Cosmetica" panose="020B0500000300020003" pitchFamily="34" charset="0"/>
            </a:endParaRPr>
          </a:p>
          <a:p>
            <a:pPr lvl="1"/>
            <a:r>
              <a:rPr lang="en-US" i="1" dirty="0">
                <a:solidFill>
                  <a:schemeClr val="bg1"/>
                </a:solidFill>
                <a:latin typeface="MgOpen Cosmetica" panose="020B0500000300020003" pitchFamily="34" charset="0"/>
              </a:rPr>
              <a:t>UND: Jake Mulholland</a:t>
            </a:r>
          </a:p>
          <a:p>
            <a:pPr lvl="1"/>
            <a:endParaRPr lang="en-US" i="1" dirty="0">
              <a:solidFill>
                <a:schemeClr val="bg1"/>
              </a:solidFill>
              <a:latin typeface="MgOpen Cosmetica" panose="020B0500000300020003" pitchFamily="34" charset="0"/>
            </a:endParaRPr>
          </a:p>
          <a:p>
            <a:pPr lvl="1"/>
            <a:r>
              <a:rPr lang="en-US" i="1" dirty="0">
                <a:solidFill>
                  <a:schemeClr val="bg1"/>
                </a:solidFill>
                <a:latin typeface="MgOpen Cosmetica" panose="020B0500000300020003" pitchFamily="34" charset="0"/>
              </a:rPr>
              <a:t>CSU: Bowen Pan</a:t>
            </a:r>
          </a:p>
          <a:p>
            <a:pPr lvl="1"/>
            <a:endParaRPr lang="en-US" i="1" dirty="0">
              <a:solidFill>
                <a:schemeClr val="bg1"/>
              </a:solidFill>
              <a:latin typeface="MgOpen Cosmetica" panose="020B0500000300020003" pitchFamily="34" charset="0"/>
            </a:endParaRPr>
          </a:p>
          <a:p>
            <a:pPr lvl="1"/>
            <a:r>
              <a:rPr lang="en-US" i="1" dirty="0">
                <a:solidFill>
                  <a:schemeClr val="bg1"/>
                </a:solidFill>
                <a:latin typeface="MgOpen Cosmetica" panose="020B0500000300020003" pitchFamily="34" charset="0"/>
              </a:rPr>
              <a:t>SJSU: Craig Clements, Kate Forrest</a:t>
            </a:r>
          </a:p>
          <a:p>
            <a:pPr lvl="1"/>
            <a:endParaRPr lang="en-US" i="1" dirty="0">
              <a:solidFill>
                <a:schemeClr val="bg1"/>
              </a:solidFill>
              <a:latin typeface="MgOpen Cosmetica" panose="020B0500000300020003" pitchFamily="34" charset="0"/>
            </a:endParaRPr>
          </a:p>
          <a:p>
            <a:pPr lvl="1"/>
            <a:r>
              <a:rPr lang="en-US" i="1" dirty="0">
                <a:solidFill>
                  <a:schemeClr val="bg1"/>
                </a:solidFill>
                <a:latin typeface="MgOpen Cosmetica" panose="020B0500000300020003" pitchFamily="34" charset="0"/>
              </a:rPr>
              <a:t>Stanford: </a:t>
            </a:r>
            <a:r>
              <a:rPr lang="en-US" i="1" dirty="0" err="1">
                <a:solidFill>
                  <a:schemeClr val="bg1"/>
                </a:solidFill>
                <a:latin typeface="MgOpen Cosmetica" panose="020B0500000300020003" pitchFamily="34" charset="0"/>
              </a:rPr>
              <a:t>Ipshita</a:t>
            </a:r>
            <a:r>
              <a:rPr lang="en-US" i="1" dirty="0">
                <a:solidFill>
                  <a:schemeClr val="bg1"/>
                </a:solidFill>
                <a:latin typeface="MgOpen Cosmetica" panose="020B0500000300020003" pitchFamily="34" charset="0"/>
              </a:rPr>
              <a:t> Dey, Laurel </a:t>
            </a:r>
            <a:r>
              <a:rPr lang="en-US" i="1" dirty="0" err="1">
                <a:solidFill>
                  <a:schemeClr val="bg1"/>
                </a:solidFill>
                <a:latin typeface="MgOpen Cosmetica" panose="020B0500000300020003" pitchFamily="34" charset="0"/>
              </a:rPr>
              <a:t>Regibeau-Rockett</a:t>
            </a:r>
            <a:endParaRPr lang="en-US" i="1" dirty="0">
              <a:solidFill>
                <a:schemeClr val="bg1"/>
              </a:solidFill>
              <a:latin typeface="MgOpen Cosmetica" panose="020B0500000300020003" pitchFamily="34" charset="0"/>
            </a:endParaRPr>
          </a:p>
          <a:p>
            <a:pPr lvl="1"/>
            <a:endParaRPr lang="en-US" i="1" dirty="0">
              <a:solidFill>
                <a:schemeClr val="bg1"/>
              </a:solidFill>
              <a:latin typeface="MgOpen Cosmetica" panose="020B0500000300020003" pitchFamily="34" charset="0"/>
            </a:endParaRPr>
          </a:p>
          <a:p>
            <a:pPr lvl="1"/>
            <a:r>
              <a:rPr lang="en-US" i="1" dirty="0">
                <a:solidFill>
                  <a:schemeClr val="bg1"/>
                </a:solidFill>
                <a:latin typeface="MgOpen Cosmetica" panose="020B0500000300020003" pitchFamily="34" charset="0"/>
              </a:rPr>
              <a:t>NRL: Coastal remote sensing observations</a:t>
            </a:r>
            <a:endParaRPr lang="en-US" sz="2000" i="1" dirty="0">
              <a:solidFill>
                <a:schemeClr val="bg1"/>
              </a:solidFill>
              <a:latin typeface="MgOpen Cosmetica" panose="020B0500000300020003" pitchFamily="34" charset="0"/>
            </a:endParaRPr>
          </a:p>
        </p:txBody>
      </p:sp>
      <p:sp>
        <p:nvSpPr>
          <p:cNvPr id="2" name="Date Placeholder 1">
            <a:extLst>
              <a:ext uri="{FF2B5EF4-FFF2-40B4-BE49-F238E27FC236}">
                <a16:creationId xmlns:a16="http://schemas.microsoft.com/office/drawing/2014/main" id="{6AB03513-000A-6672-D75A-B103253E9293}"/>
              </a:ext>
            </a:extLst>
          </p:cNvPr>
          <p:cNvSpPr>
            <a:spLocks noGrp="1"/>
          </p:cNvSpPr>
          <p:nvPr>
            <p:ph type="dt" sz="half" idx="10"/>
          </p:nvPr>
        </p:nvSpPr>
        <p:spPr/>
        <p:txBody>
          <a:bodyPr/>
          <a:lstStyle/>
          <a:p>
            <a:r>
              <a:rPr lang="en-US"/>
              <a:t>12/15/22</a:t>
            </a:r>
          </a:p>
        </p:txBody>
      </p:sp>
      <p:sp>
        <p:nvSpPr>
          <p:cNvPr id="3" name="Footer Placeholder 2">
            <a:extLst>
              <a:ext uri="{FF2B5EF4-FFF2-40B4-BE49-F238E27FC236}">
                <a16:creationId xmlns:a16="http://schemas.microsoft.com/office/drawing/2014/main" id="{38DCB50F-2A99-BD2A-7D45-7C2BB8AAD6F2}"/>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18367848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61244-32FF-E32B-5E74-CCEBDD4B4685}"/>
              </a:ext>
            </a:extLst>
          </p:cNvPr>
          <p:cNvSpPr>
            <a:spLocks noGrp="1"/>
          </p:cNvSpPr>
          <p:nvPr>
            <p:ph type="title"/>
          </p:nvPr>
        </p:nvSpPr>
        <p:spPr>
          <a:xfrm>
            <a:off x="838200" y="365125"/>
            <a:ext cx="10515600" cy="1325563"/>
          </a:xfrm>
        </p:spPr>
        <p:txBody>
          <a:bodyPr/>
          <a:lstStyle/>
          <a:p>
            <a:pPr algn="ctr"/>
            <a:r>
              <a:rPr lang="en-US" b="1" dirty="0">
                <a:solidFill>
                  <a:schemeClr val="bg1"/>
                </a:solidFill>
                <a:latin typeface="MgOpen Cosmetica" panose="020B0500000300020003" pitchFamily="34" charset="0"/>
              </a:rPr>
              <a:t>Are there cold updrafts in LES of CALICO convection?</a:t>
            </a:r>
          </a:p>
        </p:txBody>
      </p:sp>
      <p:pic>
        <p:nvPicPr>
          <p:cNvPr id="6" name="Picture 5" descr="A map of the world&#10;&#10;Description automatically generated with medium confidence">
            <a:extLst>
              <a:ext uri="{FF2B5EF4-FFF2-40B4-BE49-F238E27FC236}">
                <a16:creationId xmlns:a16="http://schemas.microsoft.com/office/drawing/2014/main" id="{FD4795D6-3B13-EF34-9948-413D65A1FA8C}"/>
              </a:ext>
            </a:extLst>
          </p:cNvPr>
          <p:cNvPicPr>
            <a:picLocks noChangeAspect="1"/>
          </p:cNvPicPr>
          <p:nvPr/>
        </p:nvPicPr>
        <p:blipFill>
          <a:blip r:embed="rId2"/>
          <a:stretch>
            <a:fillRect/>
          </a:stretch>
        </p:blipFill>
        <p:spPr>
          <a:xfrm>
            <a:off x="1968230" y="2063885"/>
            <a:ext cx="8255540" cy="4127770"/>
          </a:xfrm>
          <a:prstGeom prst="rect">
            <a:avLst/>
          </a:prstGeom>
        </p:spPr>
      </p:pic>
      <p:pic>
        <p:nvPicPr>
          <p:cNvPr id="7" name="Picture 6" descr="Map&#10;&#10;Description automatically generated">
            <a:extLst>
              <a:ext uri="{FF2B5EF4-FFF2-40B4-BE49-F238E27FC236}">
                <a16:creationId xmlns:a16="http://schemas.microsoft.com/office/drawing/2014/main" id="{4C2F98E1-4413-CECA-1DA9-0D6FDBB18D0E}"/>
              </a:ext>
            </a:extLst>
          </p:cNvPr>
          <p:cNvPicPr>
            <a:picLocks noChangeAspect="1"/>
          </p:cNvPicPr>
          <p:nvPr/>
        </p:nvPicPr>
        <p:blipFill>
          <a:blip r:embed="rId3"/>
          <a:stretch>
            <a:fillRect/>
          </a:stretch>
        </p:blipFill>
        <p:spPr>
          <a:xfrm>
            <a:off x="1975882" y="2063885"/>
            <a:ext cx="8247888" cy="4123944"/>
          </a:xfrm>
          <a:prstGeom prst="rect">
            <a:avLst/>
          </a:prstGeom>
        </p:spPr>
      </p:pic>
      <p:sp>
        <p:nvSpPr>
          <p:cNvPr id="8" name="TextBox 7">
            <a:extLst>
              <a:ext uri="{FF2B5EF4-FFF2-40B4-BE49-F238E27FC236}">
                <a16:creationId xmlns:a16="http://schemas.microsoft.com/office/drawing/2014/main" id="{169FB870-4961-6CB7-C016-CCF35E53913D}"/>
              </a:ext>
            </a:extLst>
          </p:cNvPr>
          <p:cNvSpPr txBox="1"/>
          <p:nvPr/>
        </p:nvSpPr>
        <p:spPr>
          <a:xfrm>
            <a:off x="6284067" y="1651778"/>
            <a:ext cx="3978613" cy="369332"/>
          </a:xfrm>
          <a:prstGeom prst="rect">
            <a:avLst/>
          </a:prstGeom>
          <a:noFill/>
        </p:spPr>
        <p:txBody>
          <a:bodyPr wrap="square" rtlCol="0">
            <a:spAutoFit/>
          </a:bodyPr>
          <a:lstStyle/>
          <a:p>
            <a:pPr algn="r"/>
            <a:r>
              <a:rPr lang="en-US" dirty="0" err="1">
                <a:solidFill>
                  <a:schemeClr val="bg1"/>
                </a:solidFill>
                <a:latin typeface="MgOpen Cosmetica" panose="020B0500000300020003" pitchFamily="34" charset="0"/>
              </a:rPr>
              <a:t>D</a:t>
            </a:r>
            <a:r>
              <a:rPr lang="en-US" i="1" dirty="0" err="1">
                <a:solidFill>
                  <a:schemeClr val="bg1"/>
                </a:solidFill>
                <a:latin typeface="MgOpen Cosmetica" panose="020B0500000300020003" pitchFamily="34" charset="0"/>
              </a:rPr>
              <a:t>w</a:t>
            </a:r>
            <a:r>
              <a:rPr lang="en-US" dirty="0">
                <a:solidFill>
                  <a:schemeClr val="bg1"/>
                </a:solidFill>
                <a:latin typeface="MgOpen Cosmetica" panose="020B0500000300020003" pitchFamily="34" charset="0"/>
              </a:rPr>
              <a:t>/D</a:t>
            </a:r>
            <a:r>
              <a:rPr lang="en-US" i="1" dirty="0">
                <a:solidFill>
                  <a:schemeClr val="bg1"/>
                </a:solidFill>
                <a:latin typeface="MgOpen Cosmetica" panose="020B0500000300020003" pitchFamily="34" charset="0"/>
              </a:rPr>
              <a:t>t</a:t>
            </a:r>
          </a:p>
        </p:txBody>
      </p:sp>
      <p:sp>
        <p:nvSpPr>
          <p:cNvPr id="3" name="TextBox 2">
            <a:extLst>
              <a:ext uri="{FF2B5EF4-FFF2-40B4-BE49-F238E27FC236}">
                <a16:creationId xmlns:a16="http://schemas.microsoft.com/office/drawing/2014/main" id="{7EA5F0B6-6585-1E43-72F7-29F70BB745E5}"/>
              </a:ext>
            </a:extLst>
          </p:cNvPr>
          <p:cNvSpPr txBox="1"/>
          <p:nvPr/>
        </p:nvSpPr>
        <p:spPr>
          <a:xfrm>
            <a:off x="10401300" y="4411607"/>
            <a:ext cx="1733550" cy="1754326"/>
          </a:xfrm>
          <a:prstGeom prst="rect">
            <a:avLst/>
          </a:prstGeom>
          <a:noFill/>
        </p:spPr>
        <p:txBody>
          <a:bodyPr wrap="square" rtlCol="0">
            <a:spAutoFit/>
          </a:bodyPr>
          <a:lstStyle/>
          <a:p>
            <a:r>
              <a:rPr lang="en-US" dirty="0">
                <a:solidFill>
                  <a:schemeClr val="bg1"/>
                </a:solidFill>
                <a:latin typeface="MgOpen Cosmetica" panose="020B0500000300020003" pitchFamily="34" charset="0"/>
              </a:rPr>
              <a:t>Depending on updraft size, 15–25% of updrafts in CM1 were cold.</a:t>
            </a:r>
          </a:p>
        </p:txBody>
      </p:sp>
      <p:sp>
        <p:nvSpPr>
          <p:cNvPr id="4" name="Date Placeholder 3">
            <a:extLst>
              <a:ext uri="{FF2B5EF4-FFF2-40B4-BE49-F238E27FC236}">
                <a16:creationId xmlns:a16="http://schemas.microsoft.com/office/drawing/2014/main" id="{3F9BB27C-E478-8A33-72D1-B193861E1FAD}"/>
              </a:ext>
            </a:extLst>
          </p:cNvPr>
          <p:cNvSpPr>
            <a:spLocks noGrp="1"/>
          </p:cNvSpPr>
          <p:nvPr>
            <p:ph type="dt" sz="half" idx="10"/>
          </p:nvPr>
        </p:nvSpPr>
        <p:spPr/>
        <p:txBody>
          <a:bodyPr/>
          <a:lstStyle/>
          <a:p>
            <a:r>
              <a:rPr lang="en-US"/>
              <a:t>12/15/22</a:t>
            </a:r>
          </a:p>
        </p:txBody>
      </p:sp>
      <p:sp>
        <p:nvSpPr>
          <p:cNvPr id="5" name="Footer Placeholder 4">
            <a:extLst>
              <a:ext uri="{FF2B5EF4-FFF2-40B4-BE49-F238E27FC236}">
                <a16:creationId xmlns:a16="http://schemas.microsoft.com/office/drawing/2014/main" id="{FFCEC26F-5487-D60B-BDDB-DBB99CC83DA6}"/>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2464200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57F6E-EEA2-5184-FC51-D709CE39FC98}"/>
              </a:ext>
            </a:extLst>
          </p:cNvPr>
          <p:cNvSpPr>
            <a:spLocks noGrp="1"/>
          </p:cNvSpPr>
          <p:nvPr>
            <p:ph type="title"/>
          </p:nvPr>
        </p:nvSpPr>
        <p:spPr>
          <a:xfrm>
            <a:off x="216100" y="-47387"/>
            <a:ext cx="10515600" cy="1325563"/>
          </a:xfrm>
        </p:spPr>
        <p:txBody>
          <a:bodyPr/>
          <a:lstStyle/>
          <a:p>
            <a:r>
              <a:rPr lang="en-US" dirty="0">
                <a:solidFill>
                  <a:schemeClr val="bg1"/>
                </a:solidFill>
                <a:latin typeface="MgOpen Cosmetica" panose="020B0500000300020003" pitchFamily="34" charset="0"/>
              </a:rPr>
              <a:t>Overview of CALICO Observations  </a:t>
            </a:r>
          </a:p>
        </p:txBody>
      </p:sp>
      <p:sp>
        <p:nvSpPr>
          <p:cNvPr id="4" name="TextBox 3">
            <a:extLst>
              <a:ext uri="{FF2B5EF4-FFF2-40B4-BE49-F238E27FC236}">
                <a16:creationId xmlns:a16="http://schemas.microsoft.com/office/drawing/2014/main" id="{6D85A17A-AFF0-34BC-11AF-2B24C87473F4}"/>
              </a:ext>
            </a:extLst>
          </p:cNvPr>
          <p:cNvSpPr txBox="1"/>
          <p:nvPr/>
        </p:nvSpPr>
        <p:spPr>
          <a:xfrm>
            <a:off x="216100" y="5445947"/>
            <a:ext cx="3930315" cy="1200329"/>
          </a:xfrm>
          <a:prstGeom prst="rect">
            <a:avLst/>
          </a:prstGeom>
          <a:noFill/>
        </p:spPr>
        <p:txBody>
          <a:bodyPr wrap="square" rtlCol="0">
            <a:spAutoFit/>
          </a:bodyPr>
          <a:lstStyle/>
          <a:p>
            <a:r>
              <a:rPr lang="en-US" dirty="0">
                <a:solidFill>
                  <a:schemeClr val="bg1"/>
                </a:solidFill>
              </a:rPr>
              <a:t>Three convective events: </a:t>
            </a:r>
          </a:p>
          <a:p>
            <a:r>
              <a:rPr lang="en-US" dirty="0">
                <a:solidFill>
                  <a:schemeClr val="bg1"/>
                </a:solidFill>
              </a:rPr>
              <a:t>22 February</a:t>
            </a:r>
          </a:p>
          <a:p>
            <a:r>
              <a:rPr lang="en-US" b="1" dirty="0">
                <a:solidFill>
                  <a:schemeClr val="bg1"/>
                </a:solidFill>
              </a:rPr>
              <a:t>5 March </a:t>
            </a:r>
          </a:p>
          <a:p>
            <a:r>
              <a:rPr lang="en-US" dirty="0">
                <a:solidFill>
                  <a:schemeClr val="bg1"/>
                </a:solidFill>
              </a:rPr>
              <a:t>19 March (weak shallow cumuli)</a:t>
            </a:r>
          </a:p>
        </p:txBody>
      </p:sp>
      <p:pic>
        <p:nvPicPr>
          <p:cNvPr id="6" name="Picture 5" descr="A group of people holding a large white balloon&#10;&#10;Description automatically generated with low confidence">
            <a:extLst>
              <a:ext uri="{FF2B5EF4-FFF2-40B4-BE49-F238E27FC236}">
                <a16:creationId xmlns:a16="http://schemas.microsoft.com/office/drawing/2014/main" id="{7BA28B28-65BC-9C7C-BF69-0AB5CB368644}"/>
              </a:ext>
            </a:extLst>
          </p:cNvPr>
          <p:cNvPicPr>
            <a:picLocks noChangeAspect="1"/>
          </p:cNvPicPr>
          <p:nvPr/>
        </p:nvPicPr>
        <p:blipFill>
          <a:blip r:embed="rId3"/>
          <a:stretch>
            <a:fillRect/>
          </a:stretch>
        </p:blipFill>
        <p:spPr>
          <a:xfrm>
            <a:off x="8807109" y="1553369"/>
            <a:ext cx="2967789" cy="3957052"/>
          </a:xfrm>
          <a:prstGeom prst="rect">
            <a:avLst/>
          </a:prstGeom>
        </p:spPr>
      </p:pic>
      <p:sp>
        <p:nvSpPr>
          <p:cNvPr id="7" name="TextBox 6">
            <a:extLst>
              <a:ext uri="{FF2B5EF4-FFF2-40B4-BE49-F238E27FC236}">
                <a16:creationId xmlns:a16="http://schemas.microsoft.com/office/drawing/2014/main" id="{CA67D7F8-4DF5-CDEC-9E6F-0864F928D0AD}"/>
              </a:ext>
            </a:extLst>
          </p:cNvPr>
          <p:cNvSpPr txBox="1"/>
          <p:nvPr/>
        </p:nvSpPr>
        <p:spPr>
          <a:xfrm>
            <a:off x="8807109" y="1175396"/>
            <a:ext cx="2967789" cy="369332"/>
          </a:xfrm>
          <a:prstGeom prst="rect">
            <a:avLst/>
          </a:prstGeom>
          <a:noFill/>
        </p:spPr>
        <p:txBody>
          <a:bodyPr wrap="square" rtlCol="0">
            <a:spAutoFit/>
          </a:bodyPr>
          <a:lstStyle/>
          <a:p>
            <a:pPr algn="ctr"/>
            <a:r>
              <a:rPr lang="en-US" b="1" dirty="0">
                <a:solidFill>
                  <a:schemeClr val="bg1"/>
                </a:solidFill>
              </a:rPr>
              <a:t>Rawinsondes</a:t>
            </a:r>
          </a:p>
        </p:txBody>
      </p:sp>
      <p:pic>
        <p:nvPicPr>
          <p:cNvPr id="9" name="Picture 8" descr="A picture containing sky, outdoor&#10;&#10;Description automatically generated">
            <a:extLst>
              <a:ext uri="{FF2B5EF4-FFF2-40B4-BE49-F238E27FC236}">
                <a16:creationId xmlns:a16="http://schemas.microsoft.com/office/drawing/2014/main" id="{222DA270-AAE3-F088-92BF-364E09C5C10B}"/>
              </a:ext>
            </a:extLst>
          </p:cNvPr>
          <p:cNvPicPr>
            <a:picLocks noChangeAspect="1"/>
          </p:cNvPicPr>
          <p:nvPr/>
        </p:nvPicPr>
        <p:blipFill>
          <a:blip r:embed="rId4"/>
          <a:stretch>
            <a:fillRect/>
          </a:stretch>
        </p:blipFill>
        <p:spPr>
          <a:xfrm>
            <a:off x="5048540" y="4256071"/>
            <a:ext cx="3304673" cy="2478505"/>
          </a:xfrm>
          <a:prstGeom prst="rect">
            <a:avLst/>
          </a:prstGeom>
        </p:spPr>
      </p:pic>
      <p:pic>
        <p:nvPicPr>
          <p:cNvPr id="11" name="Picture 10" descr="A picture containing sky, outdoor, grass, ground&#10;&#10;Description automatically generated">
            <a:extLst>
              <a:ext uri="{FF2B5EF4-FFF2-40B4-BE49-F238E27FC236}">
                <a16:creationId xmlns:a16="http://schemas.microsoft.com/office/drawing/2014/main" id="{DC8F9B99-2BA3-5286-8EAB-C5FE41F65C72}"/>
              </a:ext>
            </a:extLst>
          </p:cNvPr>
          <p:cNvPicPr>
            <a:picLocks noChangeAspect="1"/>
          </p:cNvPicPr>
          <p:nvPr/>
        </p:nvPicPr>
        <p:blipFill>
          <a:blip r:embed="rId5"/>
          <a:stretch>
            <a:fillRect/>
          </a:stretch>
        </p:blipFill>
        <p:spPr>
          <a:xfrm>
            <a:off x="5048540" y="1565454"/>
            <a:ext cx="3304674" cy="2478506"/>
          </a:xfrm>
          <a:prstGeom prst="rect">
            <a:avLst/>
          </a:prstGeom>
        </p:spPr>
      </p:pic>
      <p:sp>
        <p:nvSpPr>
          <p:cNvPr id="12" name="TextBox 11">
            <a:extLst>
              <a:ext uri="{FF2B5EF4-FFF2-40B4-BE49-F238E27FC236}">
                <a16:creationId xmlns:a16="http://schemas.microsoft.com/office/drawing/2014/main" id="{3EE49FB7-D7C6-1CEC-D159-99C5DAB99389}"/>
              </a:ext>
            </a:extLst>
          </p:cNvPr>
          <p:cNvSpPr txBox="1"/>
          <p:nvPr/>
        </p:nvSpPr>
        <p:spPr>
          <a:xfrm>
            <a:off x="5009553" y="1168677"/>
            <a:ext cx="3343660" cy="369332"/>
          </a:xfrm>
          <a:prstGeom prst="rect">
            <a:avLst/>
          </a:prstGeom>
          <a:noFill/>
        </p:spPr>
        <p:txBody>
          <a:bodyPr wrap="square" rtlCol="0">
            <a:spAutoFit/>
          </a:bodyPr>
          <a:lstStyle/>
          <a:p>
            <a:pPr algn="ctr"/>
            <a:r>
              <a:rPr lang="en-US" b="1" dirty="0">
                <a:solidFill>
                  <a:schemeClr val="bg1"/>
                </a:solidFill>
              </a:rPr>
              <a:t>NRL-CEOBS</a:t>
            </a:r>
          </a:p>
        </p:txBody>
      </p:sp>
      <p:sp>
        <p:nvSpPr>
          <p:cNvPr id="13" name="TextBox 12">
            <a:extLst>
              <a:ext uri="{FF2B5EF4-FFF2-40B4-BE49-F238E27FC236}">
                <a16:creationId xmlns:a16="http://schemas.microsoft.com/office/drawing/2014/main" id="{166F0BA3-05CC-FE8F-91C0-D7C49968F35F}"/>
              </a:ext>
            </a:extLst>
          </p:cNvPr>
          <p:cNvSpPr txBox="1"/>
          <p:nvPr/>
        </p:nvSpPr>
        <p:spPr>
          <a:xfrm>
            <a:off x="413321" y="1102489"/>
            <a:ext cx="4131309" cy="369332"/>
          </a:xfrm>
          <a:prstGeom prst="rect">
            <a:avLst/>
          </a:prstGeom>
          <a:noFill/>
        </p:spPr>
        <p:txBody>
          <a:bodyPr wrap="square" rtlCol="0">
            <a:spAutoFit/>
          </a:bodyPr>
          <a:lstStyle/>
          <a:p>
            <a:pPr algn="ctr"/>
            <a:r>
              <a:rPr lang="en-US" b="1" dirty="0">
                <a:solidFill>
                  <a:schemeClr val="bg1"/>
                </a:solidFill>
              </a:rPr>
              <a:t>NPS Twin Otter</a:t>
            </a:r>
          </a:p>
        </p:txBody>
      </p:sp>
      <p:pic>
        <p:nvPicPr>
          <p:cNvPr id="15" name="Picture 14">
            <a:extLst>
              <a:ext uri="{FF2B5EF4-FFF2-40B4-BE49-F238E27FC236}">
                <a16:creationId xmlns:a16="http://schemas.microsoft.com/office/drawing/2014/main" id="{A40B343A-809D-AB4C-97E6-3C574E02A0FD}"/>
              </a:ext>
            </a:extLst>
          </p:cNvPr>
          <p:cNvPicPr>
            <a:picLocks noChangeAspect="1"/>
          </p:cNvPicPr>
          <p:nvPr/>
        </p:nvPicPr>
        <p:blipFill>
          <a:blip r:embed="rId6"/>
          <a:stretch>
            <a:fillRect/>
          </a:stretch>
        </p:blipFill>
        <p:spPr>
          <a:xfrm>
            <a:off x="404167" y="1565454"/>
            <a:ext cx="4140463" cy="3105347"/>
          </a:xfrm>
          <a:prstGeom prst="rect">
            <a:avLst/>
          </a:prstGeom>
        </p:spPr>
      </p:pic>
    </p:spTree>
    <p:extLst>
      <p:ext uri="{BB962C8B-B14F-4D97-AF65-F5344CB8AC3E}">
        <p14:creationId xmlns:p14="http://schemas.microsoft.com/office/powerpoint/2010/main" val="18482473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42E7018-F933-B568-8A47-D66AC2B6B230}"/>
              </a:ext>
            </a:extLst>
          </p:cNvPr>
          <p:cNvPicPr>
            <a:picLocks noChangeAspect="1"/>
          </p:cNvPicPr>
          <p:nvPr/>
        </p:nvPicPr>
        <p:blipFill rotWithShape="1">
          <a:blip r:embed="rId3"/>
          <a:srcRect l="4043" t="16618" r="36088"/>
          <a:stretch/>
        </p:blipFill>
        <p:spPr>
          <a:xfrm>
            <a:off x="2902226" y="569843"/>
            <a:ext cx="6387547" cy="5718313"/>
          </a:xfrm>
          <a:prstGeom prst="rect">
            <a:avLst/>
          </a:prstGeom>
        </p:spPr>
      </p:pic>
      <p:sp>
        <p:nvSpPr>
          <p:cNvPr id="7" name="TextBox 6">
            <a:extLst>
              <a:ext uri="{FF2B5EF4-FFF2-40B4-BE49-F238E27FC236}">
                <a16:creationId xmlns:a16="http://schemas.microsoft.com/office/drawing/2014/main" id="{612C84CC-C4A1-01DB-F4A5-95E2850F53B3}"/>
              </a:ext>
            </a:extLst>
          </p:cNvPr>
          <p:cNvSpPr txBox="1"/>
          <p:nvPr/>
        </p:nvSpPr>
        <p:spPr>
          <a:xfrm>
            <a:off x="9581322" y="569843"/>
            <a:ext cx="2146852" cy="1200329"/>
          </a:xfrm>
          <a:prstGeom prst="rect">
            <a:avLst/>
          </a:prstGeom>
          <a:noFill/>
        </p:spPr>
        <p:txBody>
          <a:bodyPr wrap="square" rtlCol="0">
            <a:spAutoFit/>
          </a:bodyPr>
          <a:lstStyle/>
          <a:p>
            <a:r>
              <a:rPr lang="en-US" dirty="0">
                <a:solidFill>
                  <a:schemeClr val="bg1"/>
                </a:solidFill>
                <a:latin typeface="MgOpen Cosmetica" panose="020B0500000300020003" pitchFamily="34" charset="0"/>
              </a:rPr>
              <a:t>GOES-17 640 nm</a:t>
            </a:r>
          </a:p>
          <a:p>
            <a:r>
              <a:rPr lang="en-US" dirty="0">
                <a:solidFill>
                  <a:schemeClr val="bg1"/>
                </a:solidFill>
                <a:latin typeface="MgOpen Cosmetica" panose="020B0500000300020003" pitchFamily="34" charset="0"/>
              </a:rPr>
              <a:t>2016 UTC</a:t>
            </a:r>
          </a:p>
          <a:p>
            <a:r>
              <a:rPr lang="en-US" dirty="0">
                <a:solidFill>
                  <a:schemeClr val="bg1"/>
                </a:solidFill>
                <a:latin typeface="MgOpen Cosmetica" panose="020B0500000300020003" pitchFamily="34" charset="0"/>
              </a:rPr>
              <a:t>5 March 2022</a:t>
            </a:r>
          </a:p>
          <a:p>
            <a:r>
              <a:rPr lang="en-US" dirty="0">
                <a:solidFill>
                  <a:schemeClr val="bg1"/>
                </a:solidFill>
                <a:latin typeface="MgOpen Cosmetica" panose="020B0500000300020003" pitchFamily="34" charset="0"/>
              </a:rPr>
              <a:t>Credit: SJSU</a:t>
            </a:r>
          </a:p>
        </p:txBody>
      </p:sp>
      <p:sp>
        <p:nvSpPr>
          <p:cNvPr id="2" name="Oval 1">
            <a:extLst>
              <a:ext uri="{FF2B5EF4-FFF2-40B4-BE49-F238E27FC236}">
                <a16:creationId xmlns:a16="http://schemas.microsoft.com/office/drawing/2014/main" id="{5FD91B4B-4D2C-6A75-818F-5783A0A3C47D}"/>
              </a:ext>
            </a:extLst>
          </p:cNvPr>
          <p:cNvSpPr/>
          <p:nvPr/>
        </p:nvSpPr>
        <p:spPr>
          <a:xfrm>
            <a:off x="7454537" y="3735977"/>
            <a:ext cx="775063" cy="679269"/>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Oval 2">
            <a:extLst>
              <a:ext uri="{FF2B5EF4-FFF2-40B4-BE49-F238E27FC236}">
                <a16:creationId xmlns:a16="http://schemas.microsoft.com/office/drawing/2014/main" id="{691094E8-B46D-9822-9E85-BEBD79DDF8BA}"/>
              </a:ext>
            </a:extLst>
          </p:cNvPr>
          <p:cNvSpPr/>
          <p:nvPr/>
        </p:nvSpPr>
        <p:spPr>
          <a:xfrm>
            <a:off x="7860207" y="4081494"/>
            <a:ext cx="45719" cy="4844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1973F6A0-0097-F91D-C130-16BA5A8873F8}"/>
              </a:ext>
            </a:extLst>
          </p:cNvPr>
          <p:cNvSpPr/>
          <p:nvPr/>
        </p:nvSpPr>
        <p:spPr>
          <a:xfrm>
            <a:off x="7849161" y="4349006"/>
            <a:ext cx="45719" cy="4844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a:extLst>
              <a:ext uri="{FF2B5EF4-FFF2-40B4-BE49-F238E27FC236}">
                <a16:creationId xmlns:a16="http://schemas.microsoft.com/office/drawing/2014/main" id="{EA45EA02-D95E-E06F-8EB6-167E1EEAF7D9}"/>
              </a:ext>
            </a:extLst>
          </p:cNvPr>
          <p:cNvSpPr>
            <a:spLocks noGrp="1"/>
          </p:cNvSpPr>
          <p:nvPr>
            <p:ph type="dt" sz="half" idx="10"/>
          </p:nvPr>
        </p:nvSpPr>
        <p:spPr/>
        <p:txBody>
          <a:bodyPr/>
          <a:lstStyle/>
          <a:p>
            <a:r>
              <a:rPr lang="en-US"/>
              <a:t>12/15/22</a:t>
            </a:r>
          </a:p>
        </p:txBody>
      </p:sp>
      <p:sp>
        <p:nvSpPr>
          <p:cNvPr id="8" name="Footer Placeholder 7">
            <a:extLst>
              <a:ext uri="{FF2B5EF4-FFF2-40B4-BE49-F238E27FC236}">
                <a16:creationId xmlns:a16="http://schemas.microsoft.com/office/drawing/2014/main" id="{07298582-4896-95B3-946B-4A87A0554801}"/>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240481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42E7018-F933-B568-8A47-D66AC2B6B230}"/>
              </a:ext>
            </a:extLst>
          </p:cNvPr>
          <p:cNvPicPr>
            <a:picLocks noChangeAspect="1"/>
          </p:cNvPicPr>
          <p:nvPr/>
        </p:nvPicPr>
        <p:blipFill rotWithShape="1">
          <a:blip r:embed="rId3"/>
          <a:srcRect l="4043" t="16618" r="36088"/>
          <a:stretch/>
        </p:blipFill>
        <p:spPr>
          <a:xfrm>
            <a:off x="2902226" y="569843"/>
            <a:ext cx="6387547" cy="5718313"/>
          </a:xfrm>
          <a:prstGeom prst="rect">
            <a:avLst/>
          </a:prstGeom>
        </p:spPr>
      </p:pic>
      <p:sp>
        <p:nvSpPr>
          <p:cNvPr id="7" name="TextBox 6">
            <a:extLst>
              <a:ext uri="{FF2B5EF4-FFF2-40B4-BE49-F238E27FC236}">
                <a16:creationId xmlns:a16="http://schemas.microsoft.com/office/drawing/2014/main" id="{612C84CC-C4A1-01DB-F4A5-95E2850F53B3}"/>
              </a:ext>
            </a:extLst>
          </p:cNvPr>
          <p:cNvSpPr txBox="1"/>
          <p:nvPr/>
        </p:nvSpPr>
        <p:spPr>
          <a:xfrm>
            <a:off x="9581322" y="569843"/>
            <a:ext cx="2146852" cy="1200329"/>
          </a:xfrm>
          <a:prstGeom prst="rect">
            <a:avLst/>
          </a:prstGeom>
          <a:noFill/>
        </p:spPr>
        <p:txBody>
          <a:bodyPr wrap="square" rtlCol="0">
            <a:spAutoFit/>
          </a:bodyPr>
          <a:lstStyle/>
          <a:p>
            <a:r>
              <a:rPr lang="en-US" dirty="0">
                <a:solidFill>
                  <a:schemeClr val="bg1"/>
                </a:solidFill>
                <a:latin typeface="MgOpen Cosmetica" panose="020B0500000300020003" pitchFamily="34" charset="0"/>
              </a:rPr>
              <a:t>GOES-17 640 nm</a:t>
            </a:r>
          </a:p>
          <a:p>
            <a:r>
              <a:rPr lang="en-US" dirty="0">
                <a:solidFill>
                  <a:schemeClr val="bg1"/>
                </a:solidFill>
                <a:latin typeface="MgOpen Cosmetica" panose="020B0500000300020003" pitchFamily="34" charset="0"/>
              </a:rPr>
              <a:t>2016 UTC</a:t>
            </a:r>
          </a:p>
          <a:p>
            <a:r>
              <a:rPr lang="en-US" dirty="0">
                <a:solidFill>
                  <a:schemeClr val="bg1"/>
                </a:solidFill>
                <a:latin typeface="MgOpen Cosmetica" panose="020B0500000300020003" pitchFamily="34" charset="0"/>
              </a:rPr>
              <a:t>5 March 2022</a:t>
            </a:r>
          </a:p>
          <a:p>
            <a:r>
              <a:rPr lang="en-US" dirty="0">
                <a:solidFill>
                  <a:schemeClr val="bg1"/>
                </a:solidFill>
                <a:latin typeface="MgOpen Cosmetica" panose="020B0500000300020003" pitchFamily="34" charset="0"/>
              </a:rPr>
              <a:t>Credit: SJSU</a:t>
            </a:r>
          </a:p>
        </p:txBody>
      </p:sp>
      <p:sp>
        <p:nvSpPr>
          <p:cNvPr id="2" name="Oval 1">
            <a:extLst>
              <a:ext uri="{FF2B5EF4-FFF2-40B4-BE49-F238E27FC236}">
                <a16:creationId xmlns:a16="http://schemas.microsoft.com/office/drawing/2014/main" id="{2876DEEA-2120-402A-E57A-D6D86D53F940}"/>
              </a:ext>
            </a:extLst>
          </p:cNvPr>
          <p:cNvSpPr/>
          <p:nvPr/>
        </p:nvSpPr>
        <p:spPr>
          <a:xfrm rot="19620686">
            <a:off x="7421733" y="3844032"/>
            <a:ext cx="195309" cy="1012054"/>
          </a:xfrm>
          <a:prstGeom prst="ellipse">
            <a:avLst/>
          </a:prstGeom>
          <a:noFill/>
          <a:ln w="444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F6E46E1-4296-2F33-F3B2-5A4C555B2ABE}"/>
              </a:ext>
            </a:extLst>
          </p:cNvPr>
          <p:cNvSpPr txBox="1"/>
          <p:nvPr/>
        </p:nvSpPr>
        <p:spPr>
          <a:xfrm>
            <a:off x="9581322" y="2228670"/>
            <a:ext cx="1643269" cy="3416320"/>
          </a:xfrm>
          <a:prstGeom prst="rect">
            <a:avLst/>
          </a:prstGeom>
          <a:noFill/>
        </p:spPr>
        <p:txBody>
          <a:bodyPr wrap="square" rtlCol="0">
            <a:spAutoFit/>
          </a:bodyPr>
          <a:lstStyle/>
          <a:p>
            <a:r>
              <a:rPr lang="en-US" dirty="0">
                <a:solidFill>
                  <a:schemeClr val="accent4"/>
                </a:solidFill>
                <a:latin typeface="MgOpen Cosmetica" panose="020B0500000300020003" pitchFamily="34" charset="0"/>
              </a:rPr>
              <a:t>Flight pattern parallel to cloud motion vector</a:t>
            </a:r>
          </a:p>
          <a:p>
            <a:endParaRPr lang="en-US" dirty="0">
              <a:solidFill>
                <a:schemeClr val="accent4"/>
              </a:solidFill>
              <a:latin typeface="MgOpen Cosmetica" panose="020B0500000300020003" pitchFamily="34" charset="0"/>
            </a:endParaRPr>
          </a:p>
          <a:p>
            <a:r>
              <a:rPr lang="en-US" dirty="0">
                <a:solidFill>
                  <a:schemeClr val="accent4"/>
                </a:solidFill>
                <a:latin typeface="MgOpen Cosmetica" panose="020B0500000300020003" pitchFamily="34" charset="0"/>
              </a:rPr>
              <a:t>Flew mostly near cloud base</a:t>
            </a:r>
          </a:p>
          <a:p>
            <a:endParaRPr lang="en-US" dirty="0">
              <a:solidFill>
                <a:schemeClr val="accent4"/>
              </a:solidFill>
              <a:latin typeface="MgOpen Cosmetica" panose="020B0500000300020003" pitchFamily="34" charset="0"/>
            </a:endParaRPr>
          </a:p>
          <a:p>
            <a:r>
              <a:rPr lang="en-US" dirty="0">
                <a:solidFill>
                  <a:schemeClr val="accent4"/>
                </a:solidFill>
                <a:latin typeface="MgOpen Cosmetica" panose="020B0500000300020003" pitchFamily="34" charset="0"/>
              </a:rPr>
              <a:t>Some sub-cloud layer legs on 22 Feb</a:t>
            </a:r>
          </a:p>
        </p:txBody>
      </p:sp>
      <p:sp>
        <p:nvSpPr>
          <p:cNvPr id="9" name="Oval 8">
            <a:extLst>
              <a:ext uri="{FF2B5EF4-FFF2-40B4-BE49-F238E27FC236}">
                <a16:creationId xmlns:a16="http://schemas.microsoft.com/office/drawing/2014/main" id="{C73A2AAD-03DD-21B6-6CD4-BE8EE81E50B0}"/>
              </a:ext>
            </a:extLst>
          </p:cNvPr>
          <p:cNvSpPr/>
          <p:nvPr/>
        </p:nvSpPr>
        <p:spPr>
          <a:xfrm>
            <a:off x="7860207" y="4081494"/>
            <a:ext cx="45719" cy="4844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66646C4E-B676-1F37-51C2-0D00B2BA1378}"/>
              </a:ext>
            </a:extLst>
          </p:cNvPr>
          <p:cNvSpPr/>
          <p:nvPr/>
        </p:nvSpPr>
        <p:spPr>
          <a:xfrm>
            <a:off x="7849161" y="4349006"/>
            <a:ext cx="45719" cy="4844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a:extLst>
              <a:ext uri="{FF2B5EF4-FFF2-40B4-BE49-F238E27FC236}">
                <a16:creationId xmlns:a16="http://schemas.microsoft.com/office/drawing/2014/main" id="{0ACE5BB4-D45F-8A0F-511F-7BE70BED153D}"/>
              </a:ext>
            </a:extLst>
          </p:cNvPr>
          <p:cNvSpPr>
            <a:spLocks noGrp="1"/>
          </p:cNvSpPr>
          <p:nvPr>
            <p:ph type="dt" sz="half" idx="10"/>
          </p:nvPr>
        </p:nvSpPr>
        <p:spPr/>
        <p:txBody>
          <a:bodyPr/>
          <a:lstStyle/>
          <a:p>
            <a:r>
              <a:rPr lang="en-US"/>
              <a:t>12/15/22</a:t>
            </a:r>
          </a:p>
        </p:txBody>
      </p:sp>
      <p:sp>
        <p:nvSpPr>
          <p:cNvPr id="5" name="Footer Placeholder 4">
            <a:extLst>
              <a:ext uri="{FF2B5EF4-FFF2-40B4-BE49-F238E27FC236}">
                <a16:creationId xmlns:a16="http://schemas.microsoft.com/office/drawing/2014/main" id="{19A815F9-4D7D-C679-9744-A72FB837AF59}"/>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13718955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286E8F-7697-B1A0-D199-EAD0FCB1B4DD}"/>
              </a:ext>
            </a:extLst>
          </p:cNvPr>
          <p:cNvSpPr>
            <a:spLocks noGrp="1"/>
          </p:cNvSpPr>
          <p:nvPr>
            <p:ph idx="1"/>
          </p:nvPr>
        </p:nvSpPr>
        <p:spPr>
          <a:xfrm>
            <a:off x="613611" y="301632"/>
            <a:ext cx="10872536" cy="623160"/>
          </a:xfrm>
        </p:spPr>
        <p:txBody>
          <a:bodyPr/>
          <a:lstStyle/>
          <a:p>
            <a:pPr marL="0" indent="0" algn="ctr">
              <a:buNone/>
            </a:pPr>
            <a:r>
              <a:rPr lang="en-US" sz="3200" b="1" dirty="0">
                <a:solidFill>
                  <a:schemeClr val="bg1"/>
                </a:solidFill>
                <a:latin typeface="MgOpen Cosmetica" panose="020B0500000300020003" pitchFamily="34" charset="0"/>
              </a:rPr>
              <a:t>Experimental Objectives and Research Questions</a:t>
            </a:r>
          </a:p>
        </p:txBody>
      </p:sp>
      <p:sp>
        <p:nvSpPr>
          <p:cNvPr id="4" name="TextBox 3">
            <a:extLst>
              <a:ext uri="{FF2B5EF4-FFF2-40B4-BE49-F238E27FC236}">
                <a16:creationId xmlns:a16="http://schemas.microsoft.com/office/drawing/2014/main" id="{E7F68ECF-8C27-229E-78ED-357789901B0F}"/>
              </a:ext>
            </a:extLst>
          </p:cNvPr>
          <p:cNvSpPr txBox="1"/>
          <p:nvPr/>
        </p:nvSpPr>
        <p:spPr>
          <a:xfrm>
            <a:off x="-1" y="1277035"/>
            <a:ext cx="11710555" cy="4708981"/>
          </a:xfrm>
          <a:prstGeom prst="rect">
            <a:avLst/>
          </a:prstGeom>
          <a:noFill/>
        </p:spPr>
        <p:txBody>
          <a:bodyPr wrap="square">
            <a:spAutoFit/>
          </a:bodyPr>
          <a:lstStyle/>
          <a:p>
            <a:pPr marL="742950" lvl="1" indent="-285750">
              <a:buFont typeface="Arial" panose="020B0604020202020204" pitchFamily="34" charset="0"/>
              <a:buChar char="•"/>
            </a:pPr>
            <a:r>
              <a:rPr lang="en-US" sz="3000" dirty="0">
                <a:solidFill>
                  <a:schemeClr val="bg1"/>
                </a:solidFill>
                <a:latin typeface="MgOpen Cosmetica" panose="020B0500000300020003" pitchFamily="34" charset="0"/>
              </a:rPr>
              <a:t>What role does shear play in growth of convective updrafts via its impact on forces felt by updrafts?</a:t>
            </a:r>
          </a:p>
          <a:p>
            <a:pPr marL="742950" lvl="1" indent="-285750">
              <a:buFont typeface="Arial" panose="020B0604020202020204" pitchFamily="34" charset="0"/>
              <a:buChar char="•"/>
            </a:pPr>
            <a:endParaRPr lang="en-US" sz="3000" dirty="0">
              <a:solidFill>
                <a:schemeClr val="bg1"/>
              </a:solidFill>
              <a:latin typeface="MgOpen Cosmetica" panose="020B0500000300020003" pitchFamily="34" charset="0"/>
            </a:endParaRPr>
          </a:p>
          <a:p>
            <a:pPr marL="742950" lvl="1" indent="-285750">
              <a:buFont typeface="Arial" panose="020B0604020202020204" pitchFamily="34" charset="0"/>
              <a:buChar char="•"/>
            </a:pPr>
            <a:r>
              <a:rPr lang="en-US" sz="3000" dirty="0">
                <a:solidFill>
                  <a:schemeClr val="bg1"/>
                </a:solidFill>
                <a:latin typeface="MgOpen Cosmetica" panose="020B0500000300020003" pitchFamily="34" charset="0"/>
              </a:rPr>
              <a:t>How does “clustering” of convection “organized” by cold pools change the role of shear? </a:t>
            </a:r>
          </a:p>
          <a:p>
            <a:pPr marL="742950" lvl="1" indent="-285750">
              <a:buFont typeface="Arial" panose="020B0604020202020204" pitchFamily="34" charset="0"/>
              <a:buChar char="•"/>
            </a:pPr>
            <a:endParaRPr lang="en-US" sz="3000" dirty="0">
              <a:solidFill>
                <a:schemeClr val="bg1"/>
              </a:solidFill>
              <a:latin typeface="MgOpen Cosmetica" panose="020B0500000300020003" pitchFamily="34" charset="0"/>
            </a:endParaRPr>
          </a:p>
          <a:p>
            <a:pPr marL="742950" lvl="1" indent="-285750">
              <a:buFont typeface="Arial" panose="020B0604020202020204" pitchFamily="34" charset="0"/>
              <a:buChar char="•"/>
            </a:pPr>
            <a:r>
              <a:rPr lang="en-US" sz="3000" dirty="0">
                <a:solidFill>
                  <a:schemeClr val="bg1"/>
                </a:solidFill>
                <a:latin typeface="MgOpen Cosmetica" panose="020B0500000300020003" pitchFamily="34" charset="0"/>
              </a:rPr>
              <a:t>What controls what clouds and/or updrafts grow and those that do not?</a:t>
            </a:r>
          </a:p>
          <a:p>
            <a:pPr marL="742950" lvl="1" indent="-285750">
              <a:buFont typeface="Arial" panose="020B0604020202020204" pitchFamily="34" charset="0"/>
              <a:buChar char="•"/>
            </a:pPr>
            <a:endParaRPr lang="en-US" sz="3000" dirty="0">
              <a:solidFill>
                <a:schemeClr val="bg1"/>
              </a:solidFill>
              <a:latin typeface="MgOpen Cosmetica" panose="020B0500000300020003" pitchFamily="34" charset="0"/>
            </a:endParaRPr>
          </a:p>
          <a:p>
            <a:pPr marL="742950" lvl="1" indent="-285750">
              <a:buFont typeface="Arial" panose="020B0604020202020204" pitchFamily="34" charset="0"/>
              <a:buChar char="•"/>
            </a:pPr>
            <a:r>
              <a:rPr lang="en-US" sz="3000" dirty="0">
                <a:solidFill>
                  <a:schemeClr val="bg1"/>
                </a:solidFill>
                <a:latin typeface="MgOpen Cosmetica" panose="020B0500000300020003" pitchFamily="34" charset="0"/>
              </a:rPr>
              <a:t>BONUS: What is the total mass flux at cloud base in cold updrafts?</a:t>
            </a:r>
          </a:p>
        </p:txBody>
      </p:sp>
      <p:sp>
        <p:nvSpPr>
          <p:cNvPr id="2" name="Date Placeholder 1">
            <a:extLst>
              <a:ext uri="{FF2B5EF4-FFF2-40B4-BE49-F238E27FC236}">
                <a16:creationId xmlns:a16="http://schemas.microsoft.com/office/drawing/2014/main" id="{005C2C71-4F45-130D-CADF-5C4D2EE1687A}"/>
              </a:ext>
            </a:extLst>
          </p:cNvPr>
          <p:cNvSpPr>
            <a:spLocks noGrp="1"/>
          </p:cNvSpPr>
          <p:nvPr>
            <p:ph type="dt" sz="half" idx="10"/>
          </p:nvPr>
        </p:nvSpPr>
        <p:spPr/>
        <p:txBody>
          <a:bodyPr/>
          <a:lstStyle/>
          <a:p>
            <a:r>
              <a:rPr lang="en-US"/>
              <a:t>12/15/22</a:t>
            </a:r>
          </a:p>
        </p:txBody>
      </p:sp>
      <p:sp>
        <p:nvSpPr>
          <p:cNvPr id="5" name="Footer Placeholder 4">
            <a:extLst>
              <a:ext uri="{FF2B5EF4-FFF2-40B4-BE49-F238E27FC236}">
                <a16:creationId xmlns:a16="http://schemas.microsoft.com/office/drawing/2014/main" id="{5570AF69-1453-A53B-FC0E-9576138FD203}"/>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3092093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9BC2886-0FF7-64F2-07D2-ECEA50B5F4B7}"/>
              </a:ext>
            </a:extLst>
          </p:cNvPr>
          <p:cNvPicPr>
            <a:picLocks noChangeAspect="1"/>
          </p:cNvPicPr>
          <p:nvPr/>
        </p:nvPicPr>
        <p:blipFill>
          <a:blip r:embed="rId2"/>
          <a:stretch>
            <a:fillRect/>
          </a:stretch>
        </p:blipFill>
        <p:spPr>
          <a:xfrm>
            <a:off x="2451100" y="622300"/>
            <a:ext cx="7289800" cy="5613400"/>
          </a:xfrm>
          <a:prstGeom prst="rect">
            <a:avLst/>
          </a:prstGeom>
          <a:solidFill>
            <a:schemeClr val="bg1"/>
          </a:solidFill>
          <a:ln>
            <a:noFill/>
          </a:ln>
        </p:spPr>
      </p:pic>
      <p:sp>
        <p:nvSpPr>
          <p:cNvPr id="7" name="Date Placeholder 6">
            <a:extLst>
              <a:ext uri="{FF2B5EF4-FFF2-40B4-BE49-F238E27FC236}">
                <a16:creationId xmlns:a16="http://schemas.microsoft.com/office/drawing/2014/main" id="{24E2E8B2-F441-C93F-B416-6DA33383D525}"/>
              </a:ext>
            </a:extLst>
          </p:cNvPr>
          <p:cNvSpPr>
            <a:spLocks noGrp="1"/>
          </p:cNvSpPr>
          <p:nvPr>
            <p:ph type="dt" sz="half" idx="10"/>
          </p:nvPr>
        </p:nvSpPr>
        <p:spPr/>
        <p:txBody>
          <a:bodyPr/>
          <a:lstStyle/>
          <a:p>
            <a:r>
              <a:rPr lang="en-US"/>
              <a:t>12/15/22</a:t>
            </a:r>
          </a:p>
        </p:txBody>
      </p:sp>
      <p:sp>
        <p:nvSpPr>
          <p:cNvPr id="8" name="Footer Placeholder 7">
            <a:extLst>
              <a:ext uri="{FF2B5EF4-FFF2-40B4-BE49-F238E27FC236}">
                <a16:creationId xmlns:a16="http://schemas.microsoft.com/office/drawing/2014/main" id="{9837E1F6-BBA1-3AF3-E9FE-73915C86DBC6}"/>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3121144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CALICO-flight-20220305">
            <a:hlinkClick r:id="" action="ppaction://media"/>
            <a:extLst>
              <a:ext uri="{FF2B5EF4-FFF2-40B4-BE49-F238E27FC236}">
                <a16:creationId xmlns:a16="http://schemas.microsoft.com/office/drawing/2014/main" id="{B585CAF9-DC8B-9784-0305-78B3FF83EF7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525" y="3175"/>
            <a:ext cx="12192000" cy="6858000"/>
          </a:xfrm>
          <a:prstGeom prst="rect">
            <a:avLst/>
          </a:prstGeom>
        </p:spPr>
      </p:pic>
    </p:spTree>
    <p:extLst>
      <p:ext uri="{BB962C8B-B14F-4D97-AF65-F5344CB8AC3E}">
        <p14:creationId xmlns:p14="http://schemas.microsoft.com/office/powerpoint/2010/main" val="1482130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3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80000">
                <p:cTn id="12" fill="hold" display="0">
                  <p:stCondLst>
                    <p:cond delay="indefinite"/>
                  </p:stCondLst>
                </p:cTn>
                <p:tgtEl>
                  <p:spTgt spid="7"/>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59489BD5-A5C4-5EB9-8113-089CA4374C92}"/>
              </a:ext>
            </a:extLst>
          </p:cNvPr>
          <p:cNvSpPr txBox="1"/>
          <p:nvPr/>
        </p:nvSpPr>
        <p:spPr>
          <a:xfrm>
            <a:off x="4594816" y="6430321"/>
            <a:ext cx="3455617" cy="369332"/>
          </a:xfrm>
          <a:prstGeom prst="rect">
            <a:avLst/>
          </a:prstGeom>
          <a:solidFill>
            <a:schemeClr val="bg1"/>
          </a:solidFill>
        </p:spPr>
        <p:txBody>
          <a:bodyPr wrap="square" rtlCol="0">
            <a:spAutoFit/>
          </a:bodyPr>
          <a:lstStyle/>
          <a:p>
            <a:pPr algn="ctr"/>
            <a:r>
              <a:rPr lang="en-US" dirty="0"/>
              <a:t>Mission Time</a:t>
            </a:r>
          </a:p>
        </p:txBody>
      </p:sp>
      <p:sp>
        <p:nvSpPr>
          <p:cNvPr id="27" name="TextBox 26">
            <a:extLst>
              <a:ext uri="{FF2B5EF4-FFF2-40B4-BE49-F238E27FC236}">
                <a16:creationId xmlns:a16="http://schemas.microsoft.com/office/drawing/2014/main" id="{1E2EDFF8-A406-4B67-B125-8A6C09CEA8AF}"/>
              </a:ext>
            </a:extLst>
          </p:cNvPr>
          <p:cNvSpPr txBox="1"/>
          <p:nvPr/>
        </p:nvSpPr>
        <p:spPr>
          <a:xfrm>
            <a:off x="8332392" y="5148646"/>
            <a:ext cx="3455617" cy="369332"/>
          </a:xfrm>
          <a:prstGeom prst="rect">
            <a:avLst/>
          </a:prstGeom>
          <a:solidFill>
            <a:schemeClr val="bg1"/>
          </a:solidFill>
        </p:spPr>
        <p:txBody>
          <a:bodyPr wrap="square" rtlCol="0">
            <a:spAutoFit/>
          </a:bodyPr>
          <a:lstStyle/>
          <a:p>
            <a:pPr algn="ctr"/>
            <a:r>
              <a:rPr lang="en-US" dirty="0"/>
              <a:t>Mission Time</a:t>
            </a:r>
          </a:p>
        </p:txBody>
      </p:sp>
      <p:pic>
        <p:nvPicPr>
          <p:cNvPr id="3" name="Picture 2">
            <a:extLst>
              <a:ext uri="{FF2B5EF4-FFF2-40B4-BE49-F238E27FC236}">
                <a16:creationId xmlns:a16="http://schemas.microsoft.com/office/drawing/2014/main" id="{94F5F528-C37F-8BA8-8AB0-257FAAB2F40C}"/>
              </a:ext>
            </a:extLst>
          </p:cNvPr>
          <p:cNvPicPr>
            <a:picLocks noChangeAspect="1"/>
          </p:cNvPicPr>
          <p:nvPr/>
        </p:nvPicPr>
        <p:blipFill>
          <a:blip r:embed="rId3"/>
          <a:stretch>
            <a:fillRect/>
          </a:stretch>
        </p:blipFill>
        <p:spPr>
          <a:xfrm>
            <a:off x="931386" y="762710"/>
            <a:ext cx="2743200" cy="2743200"/>
          </a:xfrm>
          <a:prstGeom prst="rect">
            <a:avLst/>
          </a:prstGeom>
          <a:solidFill>
            <a:schemeClr val="bg1"/>
          </a:solidFill>
        </p:spPr>
      </p:pic>
      <p:pic>
        <p:nvPicPr>
          <p:cNvPr id="8" name="Picture 7">
            <a:extLst>
              <a:ext uri="{FF2B5EF4-FFF2-40B4-BE49-F238E27FC236}">
                <a16:creationId xmlns:a16="http://schemas.microsoft.com/office/drawing/2014/main" id="{1DB308A5-1304-A4B6-CECC-582D0A7C1B98}"/>
              </a:ext>
            </a:extLst>
          </p:cNvPr>
          <p:cNvPicPr>
            <a:picLocks noChangeAspect="1"/>
          </p:cNvPicPr>
          <p:nvPr/>
        </p:nvPicPr>
        <p:blipFill>
          <a:blip r:embed="rId4"/>
          <a:stretch>
            <a:fillRect/>
          </a:stretch>
        </p:blipFill>
        <p:spPr>
          <a:xfrm>
            <a:off x="931386" y="3818253"/>
            <a:ext cx="2743200" cy="2743200"/>
          </a:xfrm>
          <a:prstGeom prst="rect">
            <a:avLst/>
          </a:prstGeom>
          <a:solidFill>
            <a:schemeClr val="bg1"/>
          </a:solidFill>
        </p:spPr>
      </p:pic>
      <p:pic>
        <p:nvPicPr>
          <p:cNvPr id="10" name="Picture 9">
            <a:extLst>
              <a:ext uri="{FF2B5EF4-FFF2-40B4-BE49-F238E27FC236}">
                <a16:creationId xmlns:a16="http://schemas.microsoft.com/office/drawing/2014/main" id="{6015532D-65FD-9FBF-CDCC-F51D858AC5F0}"/>
              </a:ext>
            </a:extLst>
          </p:cNvPr>
          <p:cNvPicPr>
            <a:picLocks noChangeAspect="1"/>
          </p:cNvPicPr>
          <p:nvPr/>
        </p:nvPicPr>
        <p:blipFill>
          <a:blip r:embed="rId5"/>
          <a:stretch>
            <a:fillRect/>
          </a:stretch>
        </p:blipFill>
        <p:spPr>
          <a:xfrm>
            <a:off x="4937901" y="762710"/>
            <a:ext cx="2743200" cy="2743200"/>
          </a:xfrm>
          <a:prstGeom prst="rect">
            <a:avLst/>
          </a:prstGeom>
          <a:solidFill>
            <a:schemeClr val="bg1"/>
          </a:solidFill>
        </p:spPr>
      </p:pic>
      <p:pic>
        <p:nvPicPr>
          <p:cNvPr id="12" name="Picture 11">
            <a:extLst>
              <a:ext uri="{FF2B5EF4-FFF2-40B4-BE49-F238E27FC236}">
                <a16:creationId xmlns:a16="http://schemas.microsoft.com/office/drawing/2014/main" id="{0B669D11-295D-E17E-41B3-36E88A37B274}"/>
              </a:ext>
            </a:extLst>
          </p:cNvPr>
          <p:cNvPicPr>
            <a:picLocks noChangeAspect="1"/>
          </p:cNvPicPr>
          <p:nvPr/>
        </p:nvPicPr>
        <p:blipFill>
          <a:blip r:embed="rId6"/>
          <a:stretch>
            <a:fillRect/>
          </a:stretch>
        </p:blipFill>
        <p:spPr>
          <a:xfrm>
            <a:off x="4937901" y="3818253"/>
            <a:ext cx="2743200" cy="2743200"/>
          </a:xfrm>
          <a:prstGeom prst="rect">
            <a:avLst/>
          </a:prstGeom>
          <a:solidFill>
            <a:schemeClr val="bg1"/>
          </a:solidFill>
        </p:spPr>
      </p:pic>
      <p:pic>
        <p:nvPicPr>
          <p:cNvPr id="14" name="Picture 13">
            <a:extLst>
              <a:ext uri="{FF2B5EF4-FFF2-40B4-BE49-F238E27FC236}">
                <a16:creationId xmlns:a16="http://schemas.microsoft.com/office/drawing/2014/main" id="{AACDF80C-3553-B430-B26D-40B73B11DEEB}"/>
              </a:ext>
            </a:extLst>
          </p:cNvPr>
          <p:cNvPicPr>
            <a:picLocks noChangeAspect="1"/>
          </p:cNvPicPr>
          <p:nvPr/>
        </p:nvPicPr>
        <p:blipFill>
          <a:blip r:embed="rId7"/>
          <a:stretch>
            <a:fillRect/>
          </a:stretch>
        </p:blipFill>
        <p:spPr>
          <a:xfrm>
            <a:off x="8675477" y="2401324"/>
            <a:ext cx="2743200" cy="2743200"/>
          </a:xfrm>
          <a:prstGeom prst="rect">
            <a:avLst/>
          </a:prstGeom>
          <a:solidFill>
            <a:schemeClr val="bg1"/>
          </a:solidFill>
        </p:spPr>
      </p:pic>
      <p:sp>
        <p:nvSpPr>
          <p:cNvPr id="19" name="TextBox 18">
            <a:extLst>
              <a:ext uri="{FF2B5EF4-FFF2-40B4-BE49-F238E27FC236}">
                <a16:creationId xmlns:a16="http://schemas.microsoft.com/office/drawing/2014/main" id="{B994B0B7-B6EB-79E7-7C7C-55130623A98E}"/>
              </a:ext>
            </a:extLst>
          </p:cNvPr>
          <p:cNvSpPr txBox="1"/>
          <p:nvPr/>
        </p:nvSpPr>
        <p:spPr>
          <a:xfrm>
            <a:off x="931386" y="233081"/>
            <a:ext cx="2743200" cy="369332"/>
          </a:xfrm>
          <a:prstGeom prst="rect">
            <a:avLst/>
          </a:prstGeom>
          <a:noFill/>
        </p:spPr>
        <p:txBody>
          <a:bodyPr wrap="square" rtlCol="0">
            <a:spAutoFit/>
          </a:bodyPr>
          <a:lstStyle/>
          <a:p>
            <a:pPr algn="ctr"/>
            <a:r>
              <a:rPr lang="en-US" dirty="0">
                <a:solidFill>
                  <a:schemeClr val="bg1"/>
                </a:solidFill>
                <a:latin typeface="MgOpen Cosmetica" panose="020B0500000300020003" pitchFamily="34" charset="0"/>
              </a:rPr>
              <a:t>Warm Updrafts</a:t>
            </a:r>
          </a:p>
        </p:txBody>
      </p:sp>
      <p:sp>
        <p:nvSpPr>
          <p:cNvPr id="21" name="TextBox 20">
            <a:extLst>
              <a:ext uri="{FF2B5EF4-FFF2-40B4-BE49-F238E27FC236}">
                <a16:creationId xmlns:a16="http://schemas.microsoft.com/office/drawing/2014/main" id="{60B90ED9-8F30-D404-F4C3-84E278938B45}"/>
              </a:ext>
            </a:extLst>
          </p:cNvPr>
          <p:cNvSpPr txBox="1"/>
          <p:nvPr/>
        </p:nvSpPr>
        <p:spPr>
          <a:xfrm rot="16200000">
            <a:off x="2474528" y="1949643"/>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22" name="TextBox 21">
            <a:extLst>
              <a:ext uri="{FF2B5EF4-FFF2-40B4-BE49-F238E27FC236}">
                <a16:creationId xmlns:a16="http://schemas.microsoft.com/office/drawing/2014/main" id="{FB93C84F-05D3-D086-8623-29941DEAF7F7}"/>
              </a:ext>
            </a:extLst>
          </p:cNvPr>
          <p:cNvSpPr txBox="1"/>
          <p:nvPr/>
        </p:nvSpPr>
        <p:spPr>
          <a:xfrm rot="16200000">
            <a:off x="2474527" y="5005187"/>
            <a:ext cx="2743200" cy="369332"/>
          </a:xfrm>
          <a:prstGeom prst="rect">
            <a:avLst/>
          </a:prstGeom>
          <a:solidFill>
            <a:schemeClr val="bg1"/>
          </a:solidFill>
        </p:spPr>
        <p:txBody>
          <a:bodyPr wrap="square" rtlCol="0">
            <a:spAutoFit/>
          </a:bodyPr>
          <a:lstStyle/>
          <a:p>
            <a:pPr algn="ctr"/>
            <a:r>
              <a:rPr lang="en-US" dirty="0">
                <a:solidFill>
                  <a:srgbClr val="FF0000"/>
                </a:solidFill>
              </a:rPr>
              <a:t>Vertical Velocity</a:t>
            </a:r>
          </a:p>
        </p:txBody>
      </p:sp>
      <p:sp>
        <p:nvSpPr>
          <p:cNvPr id="23" name="TextBox 22">
            <a:extLst>
              <a:ext uri="{FF2B5EF4-FFF2-40B4-BE49-F238E27FC236}">
                <a16:creationId xmlns:a16="http://schemas.microsoft.com/office/drawing/2014/main" id="{AD02035A-EDFA-1FDE-FDC5-7FF5551A406B}"/>
              </a:ext>
            </a:extLst>
          </p:cNvPr>
          <p:cNvSpPr txBox="1"/>
          <p:nvPr/>
        </p:nvSpPr>
        <p:spPr>
          <a:xfrm rot="5400000">
            <a:off x="-624880" y="1949643"/>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24" name="TextBox 23">
            <a:extLst>
              <a:ext uri="{FF2B5EF4-FFF2-40B4-BE49-F238E27FC236}">
                <a16:creationId xmlns:a16="http://schemas.microsoft.com/office/drawing/2014/main" id="{1FCD4CCD-675D-A2B8-4E6E-08EC4320FD3B}"/>
              </a:ext>
            </a:extLst>
          </p:cNvPr>
          <p:cNvSpPr txBox="1"/>
          <p:nvPr/>
        </p:nvSpPr>
        <p:spPr>
          <a:xfrm rot="5400000">
            <a:off x="-611756" y="5005187"/>
            <a:ext cx="2743200" cy="369332"/>
          </a:xfrm>
          <a:prstGeom prst="rect">
            <a:avLst/>
          </a:prstGeom>
          <a:solidFill>
            <a:schemeClr val="bg1"/>
          </a:solidFill>
        </p:spPr>
        <p:txBody>
          <a:bodyPr wrap="square" rtlCol="0">
            <a:spAutoFit/>
          </a:bodyPr>
          <a:lstStyle/>
          <a:p>
            <a:pPr algn="ctr"/>
            <a:r>
              <a:rPr lang="en-US" dirty="0">
                <a:solidFill>
                  <a:srgbClr val="0070C0"/>
                </a:solidFill>
              </a:rPr>
              <a:t>Temperature</a:t>
            </a:r>
          </a:p>
        </p:txBody>
      </p:sp>
      <p:sp>
        <p:nvSpPr>
          <p:cNvPr id="25" name="TextBox 24">
            <a:extLst>
              <a:ext uri="{FF2B5EF4-FFF2-40B4-BE49-F238E27FC236}">
                <a16:creationId xmlns:a16="http://schemas.microsoft.com/office/drawing/2014/main" id="{7B3625FB-B32A-CB60-9504-77C0B22B5B5A}"/>
              </a:ext>
            </a:extLst>
          </p:cNvPr>
          <p:cNvSpPr txBox="1"/>
          <p:nvPr/>
        </p:nvSpPr>
        <p:spPr>
          <a:xfrm>
            <a:off x="575176" y="6440253"/>
            <a:ext cx="3455617" cy="369332"/>
          </a:xfrm>
          <a:prstGeom prst="rect">
            <a:avLst/>
          </a:prstGeom>
          <a:solidFill>
            <a:schemeClr val="bg1"/>
          </a:solidFill>
        </p:spPr>
        <p:txBody>
          <a:bodyPr wrap="square" rtlCol="0">
            <a:spAutoFit/>
          </a:bodyPr>
          <a:lstStyle/>
          <a:p>
            <a:pPr algn="ctr"/>
            <a:r>
              <a:rPr lang="en-US" dirty="0"/>
              <a:t>Mission Time</a:t>
            </a:r>
          </a:p>
        </p:txBody>
      </p:sp>
      <p:cxnSp>
        <p:nvCxnSpPr>
          <p:cNvPr id="28" name="Straight Connector 27">
            <a:extLst>
              <a:ext uri="{FF2B5EF4-FFF2-40B4-BE49-F238E27FC236}">
                <a16:creationId xmlns:a16="http://schemas.microsoft.com/office/drawing/2014/main" id="{4A5C2C88-2AE0-819B-5092-00764C7B819B}"/>
              </a:ext>
            </a:extLst>
          </p:cNvPr>
          <p:cNvCxnSpPr/>
          <p:nvPr/>
        </p:nvCxnSpPr>
        <p:spPr>
          <a:xfrm flipH="1">
            <a:off x="1292772" y="2475186"/>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4029644-FD2F-682C-0B7B-CB9946FB4CCD}"/>
              </a:ext>
            </a:extLst>
          </p:cNvPr>
          <p:cNvCxnSpPr/>
          <p:nvPr/>
        </p:nvCxnSpPr>
        <p:spPr>
          <a:xfrm flipH="1">
            <a:off x="1292772" y="5491388"/>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FE09027-D907-C929-EC66-9D51DAB6BF36}"/>
              </a:ext>
            </a:extLst>
          </p:cNvPr>
          <p:cNvCxnSpPr/>
          <p:nvPr/>
        </p:nvCxnSpPr>
        <p:spPr>
          <a:xfrm flipH="1">
            <a:off x="5290329" y="5729448"/>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241A28D-8E24-0807-AC33-638730895BE3}"/>
              </a:ext>
            </a:extLst>
          </p:cNvPr>
          <p:cNvCxnSpPr/>
          <p:nvPr/>
        </p:nvCxnSpPr>
        <p:spPr>
          <a:xfrm flipH="1">
            <a:off x="5290329" y="2603390"/>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9277EDA-1A43-1783-8ADB-AE4D1235C11A}"/>
              </a:ext>
            </a:extLst>
          </p:cNvPr>
          <p:cNvCxnSpPr/>
          <p:nvPr/>
        </p:nvCxnSpPr>
        <p:spPr>
          <a:xfrm flipH="1">
            <a:off x="9019464" y="3751057"/>
            <a:ext cx="2104697" cy="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112F3264-50A7-DF89-EA43-D0DBC0EA0BFC}"/>
              </a:ext>
            </a:extLst>
          </p:cNvPr>
          <p:cNvSpPr/>
          <p:nvPr/>
        </p:nvSpPr>
        <p:spPr>
          <a:xfrm>
            <a:off x="4456273" y="0"/>
            <a:ext cx="7458636" cy="681299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56119604-CC46-19D5-42E3-38BAF0CD06BF}"/>
              </a:ext>
            </a:extLst>
          </p:cNvPr>
          <p:cNvSpPr txBox="1"/>
          <p:nvPr/>
        </p:nvSpPr>
        <p:spPr>
          <a:xfrm>
            <a:off x="8779243" y="1112095"/>
            <a:ext cx="2585137" cy="646331"/>
          </a:xfrm>
          <a:prstGeom prst="rect">
            <a:avLst/>
          </a:prstGeom>
          <a:noFill/>
        </p:spPr>
        <p:txBody>
          <a:bodyPr wrap="square" rtlCol="0">
            <a:spAutoFit/>
          </a:bodyPr>
          <a:lstStyle/>
          <a:p>
            <a:r>
              <a:rPr lang="en-US" dirty="0">
                <a:solidFill>
                  <a:schemeClr val="bg1"/>
                </a:solidFill>
                <a:latin typeface="MgOpen Cosmetica" panose="020B0500000300020003" pitchFamily="34" charset="0"/>
              </a:rPr>
              <a:t>Flight level: 800–900 m (near cloud base)</a:t>
            </a:r>
          </a:p>
        </p:txBody>
      </p:sp>
      <p:sp>
        <p:nvSpPr>
          <p:cNvPr id="4" name="Footer Placeholder 3">
            <a:extLst>
              <a:ext uri="{FF2B5EF4-FFF2-40B4-BE49-F238E27FC236}">
                <a16:creationId xmlns:a16="http://schemas.microsoft.com/office/drawing/2014/main" id="{CCBB8052-291D-DD29-C8E7-3F8BF539501A}"/>
              </a:ext>
            </a:extLst>
          </p:cNvPr>
          <p:cNvSpPr>
            <a:spLocks noGrp="1"/>
          </p:cNvSpPr>
          <p:nvPr>
            <p:ph type="ftr" sz="quarter" idx="11"/>
          </p:nvPr>
        </p:nvSpPr>
        <p:spPr/>
        <p:txBody>
          <a:bodyPr/>
          <a:lstStyle/>
          <a:p>
            <a:r>
              <a:rPr lang="en-US"/>
              <a:t>Powell and Wasserman: CALICO 2022</a:t>
            </a:r>
          </a:p>
        </p:txBody>
      </p:sp>
    </p:spTree>
    <p:extLst>
      <p:ext uri="{BB962C8B-B14F-4D97-AF65-F5344CB8AC3E}">
        <p14:creationId xmlns:p14="http://schemas.microsoft.com/office/powerpoint/2010/main" val="12481328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1061</TotalTime>
  <Words>779</Words>
  <Application>Microsoft Macintosh PowerPoint</Application>
  <PresentationFormat>Widescreen</PresentationFormat>
  <Paragraphs>164</Paragraphs>
  <Slides>20</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MgOpen Cosmetica</vt:lpstr>
      <vt:lpstr>Office Theme</vt:lpstr>
      <vt:lpstr>PowerPoint Presentation</vt:lpstr>
      <vt:lpstr>PowerPoint Presentation</vt:lpstr>
      <vt:lpstr>Overview of CALICO Observations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Conclusions</vt:lpstr>
      <vt:lpstr>PowerPoint Presentation</vt:lpstr>
      <vt:lpstr>Are there cold updrafts in LES of CALICO convection?</vt:lpstr>
      <vt:lpstr>Are there cold updrafts in LES of CALICO convection?</vt:lpstr>
      <vt:lpstr>Are there cold updrafts in LES of CALICO convection?</vt:lpstr>
      <vt:lpstr>Are there cold updrafts in LES of CALICO convection?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Powell, Scott (CIV)</dc:creator>
  <cp:lastModifiedBy>Powell, Scott (CIV)</cp:lastModifiedBy>
  <cp:revision>35</cp:revision>
  <dcterms:created xsi:type="dcterms:W3CDTF">2022-08-07T15:55:49Z</dcterms:created>
  <dcterms:modified xsi:type="dcterms:W3CDTF">2022-12-14T21:30:21Z</dcterms:modified>
</cp:coreProperties>
</file>

<file path=docProps/thumbnail.jpeg>
</file>